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64" r:id="rId2"/>
    <p:sldId id="266" r:id="rId3"/>
    <p:sldId id="1237" r:id="rId4"/>
    <p:sldId id="267" r:id="rId5"/>
    <p:sldId id="1208" r:id="rId6"/>
    <p:sldId id="262" r:id="rId7"/>
    <p:sldId id="263" r:id="rId8"/>
    <p:sldId id="1239" r:id="rId9"/>
    <p:sldId id="1238" r:id="rId10"/>
    <p:sldId id="1240" r:id="rId11"/>
    <p:sldId id="1213" r:id="rId12"/>
    <p:sldId id="265" r:id="rId13"/>
    <p:sldId id="282" r:id="rId14"/>
    <p:sldId id="1241" r:id="rId15"/>
    <p:sldId id="1206" r:id="rId16"/>
    <p:sldId id="1246" r:id="rId17"/>
    <p:sldId id="277" r:id="rId18"/>
    <p:sldId id="1224" r:id="rId19"/>
    <p:sldId id="1225" r:id="rId20"/>
    <p:sldId id="268" r:id="rId21"/>
    <p:sldId id="1212" r:id="rId22"/>
    <p:sldId id="1217" r:id="rId23"/>
    <p:sldId id="1218" r:id="rId24"/>
    <p:sldId id="1219" r:id="rId25"/>
    <p:sldId id="1242" r:id="rId26"/>
    <p:sldId id="1231" r:id="rId27"/>
    <p:sldId id="1232" r:id="rId28"/>
    <p:sldId id="1233" r:id="rId29"/>
    <p:sldId id="1235" r:id="rId30"/>
    <p:sldId id="1244" r:id="rId31"/>
    <p:sldId id="1245" r:id="rId32"/>
    <p:sldId id="1234" r:id="rId33"/>
    <p:sldId id="283" r:id="rId34"/>
    <p:sldId id="1207" r:id="rId35"/>
    <p:sldId id="1210" r:id="rId3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67" userDrawn="1">
          <p15:clr>
            <a:srgbClr val="A4A3A4"/>
          </p15:clr>
        </p15:guide>
        <p15:guide id="5" orient="horz" pos="4178" userDrawn="1">
          <p15:clr>
            <a:srgbClr val="A4A3A4"/>
          </p15:clr>
        </p15:guide>
        <p15:guide id="6" pos="3840" userDrawn="1">
          <p15:clr>
            <a:srgbClr val="A4A3A4"/>
          </p15:clr>
        </p15:guide>
        <p15:guide id="7" pos="2094" userDrawn="1">
          <p15:clr>
            <a:srgbClr val="A4A3A4"/>
          </p15:clr>
        </p15:guide>
        <p15:guide id="8" pos="5586" userDrawn="1">
          <p15:clr>
            <a:srgbClr val="A4A3A4"/>
          </p15:clr>
        </p15:guide>
        <p15:guide id="9" orient="horz" pos="2931" userDrawn="1">
          <p15:clr>
            <a:srgbClr val="A4A3A4"/>
          </p15:clr>
        </p15:guide>
        <p15:guide id="10" pos="694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riya Dzhulianna" initials="KD"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26E2"/>
    <a:srgbClr val="475DEC"/>
    <a:srgbClr val="1EA360"/>
    <a:srgbClr val="FD645A"/>
    <a:srgbClr val="040A19"/>
    <a:srgbClr val="242425"/>
    <a:srgbClr val="1F2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80298" autoAdjust="0"/>
  </p:normalViewPr>
  <p:slideViewPr>
    <p:cSldViewPr snapToGrid="0" showGuides="1">
      <p:cViewPr varScale="1">
        <p:scale>
          <a:sx n="103" d="100"/>
          <a:sy n="103" d="100"/>
        </p:scale>
        <p:origin x="492" y="156"/>
      </p:cViewPr>
      <p:guideLst>
        <p:guide orient="horz" pos="867"/>
        <p:guide orient="horz" pos="4178"/>
        <p:guide pos="3840"/>
        <p:guide pos="2094"/>
        <p:guide pos="5586"/>
        <p:guide orient="horz" pos="2931"/>
        <p:guide pos="6947"/>
      </p:guideLst>
    </p:cSldViewPr>
  </p:slideViewPr>
  <p:outlineViewPr>
    <p:cViewPr>
      <p:scale>
        <a:sx n="33" d="100"/>
        <a:sy n="33" d="100"/>
      </p:scale>
      <p:origin x="0" y="0"/>
    </p:cViewPr>
  </p:outlineViewPr>
  <p:notesTextViewPr>
    <p:cViewPr>
      <p:scale>
        <a:sx n="85" d="100"/>
        <a:sy n="85" d="100"/>
      </p:scale>
      <p:origin x="0" y="0"/>
    </p:cViewPr>
  </p:notesTextViewPr>
  <p:notesViewPr>
    <p:cSldViewPr snapToGrid="0">
      <p:cViewPr varScale="1">
        <p:scale>
          <a:sx n="94" d="100"/>
          <a:sy n="94" d="100"/>
        </p:scale>
        <p:origin x="240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4E38C-FC57-6F42-8538-2355F1313E5E}" type="datetimeFigureOut">
              <a:rPr lang="ru-RU" smtClean="0"/>
              <a:t>23.10.2025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1D5AD-1618-4245-88DB-389028BA512A}" type="slidenum">
              <a:rPr lang="ru-RU" smtClean="0"/>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roc" panose="020B0502020203020203" pitchFamily="34"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roc" panose="020B0502020203020203" pitchFamily="34" charset="0"/>
              </a:defRPr>
            </a:lvl1pPr>
          </a:lstStyle>
          <a:p>
            <a:fld id="{4F52665A-1A5B-4097-9E46-8A6EE958CE8C}" type="datetimeFigureOut">
              <a:rPr lang="ru-RU" smtClean="0"/>
              <a:t>23.10.2025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roc" panose="020B0502020203020203" pitchFamily="34"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roc" panose="020B0502020203020203" pitchFamily="34" charset="0"/>
              </a:defRPr>
            </a:lvl1pPr>
          </a:lstStyle>
          <a:p>
            <a:fld id="{D3194510-4DFF-4EE5-8960-AACFA22B1AD6}" type="slidenum">
              <a:rPr lang="ru-RU" smtClean="0"/>
              <a:t>‹#›</a:t>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roc" panose="020B0502020203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roglib.io/p/python-web-developmen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proglib.io/p/django-sourc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t>10</a:t>
            </a:fld>
            <a:endParaRPr dirty="0">
              <a:latin typeface="Croc" panose="020B0502020203020203" pitchFamily="34" charset="0"/>
            </a:endParaRPr>
          </a:p>
        </p:txBody>
      </p:sp>
    </p:spTree>
    <p:extLst>
      <p:ext uri="{BB962C8B-B14F-4D97-AF65-F5344CB8AC3E}">
        <p14:creationId xmlns:p14="http://schemas.microsoft.com/office/powerpoint/2010/main" val="2879488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buFont typeface="Arial" panose="020B0604020202020204" pitchFamily="34" charset="0"/>
              <a:buChar char="•"/>
            </a:pPr>
            <a:r>
              <a:rPr lang="ru-RU" b="1" i="0" dirty="0">
                <a:solidFill>
                  <a:srgbClr val="333333"/>
                </a:solidFill>
                <a:effectLst/>
                <a:latin typeface="var(--suisse-intl)"/>
              </a:rPr>
              <a:t>Получить выгрузку данных для определенных целей</a:t>
            </a:r>
            <a:br>
              <a:rPr lang="ru-RU" b="0" i="0" dirty="0">
                <a:solidFill>
                  <a:srgbClr val="333333"/>
                </a:solidFill>
                <a:effectLst/>
                <a:latin typeface="William Text Pro"/>
              </a:rPr>
            </a:br>
            <a:r>
              <a:rPr lang="ru-RU" b="0" i="0" dirty="0">
                <a:solidFill>
                  <a:srgbClr val="333333"/>
                </a:solidFill>
                <a:effectLst/>
                <a:latin typeface="William Text Pro"/>
              </a:rPr>
              <a:t>Бухгалтерии нужен список сотрудников, у которых в семье пятеро детей, — специалист делает выгрузку из базы данных.</a:t>
            </a:r>
            <a:br>
              <a:rPr lang="ru-RU" b="0" i="0" dirty="0">
                <a:solidFill>
                  <a:srgbClr val="333333"/>
                </a:solidFill>
                <a:effectLst/>
                <a:latin typeface="William Text Pro"/>
              </a:rPr>
            </a:br>
            <a:r>
              <a:rPr lang="ru-RU" b="1" i="0" dirty="0">
                <a:solidFill>
                  <a:srgbClr val="333333"/>
                </a:solidFill>
                <a:effectLst/>
                <a:latin typeface="var(--suisse-intl)"/>
              </a:rPr>
              <a:t>Провести А/B-тестирование</a:t>
            </a:r>
            <a:br>
              <a:rPr lang="ru-RU" b="0" i="0" dirty="0">
                <a:solidFill>
                  <a:srgbClr val="333333"/>
                </a:solidFill>
                <a:effectLst/>
                <a:latin typeface="William Text Pro"/>
              </a:rPr>
            </a:br>
            <a:r>
              <a:rPr lang="ru-RU" b="0" i="0" dirty="0">
                <a:solidFill>
                  <a:srgbClr val="333333"/>
                </a:solidFill>
                <a:effectLst/>
                <a:latin typeface="William Text Pro"/>
              </a:rPr>
              <a:t>Нужно выяснить, как пользователи реагируют на то, какого цвета кнопка, зеленого или красного. Аналитик тестирует два прототипа. Часть пользователей видят прототип с зеленой кнопкой, другие — с красной. Он смотрит, как реагировали пользователи, проверяет, было ли различие статистически значимо. В итоге — рекомендует решение, которое проверил в ходе теста: внедрить зеленую или красную кнопку.</a:t>
            </a:r>
          </a:p>
          <a:p>
            <a:pPr algn="l">
              <a:buFont typeface="Arial" panose="020B0604020202020204" pitchFamily="34" charset="0"/>
              <a:buChar char="•"/>
            </a:pPr>
            <a:r>
              <a:rPr lang="ru-RU" b="1" i="0" dirty="0">
                <a:solidFill>
                  <a:srgbClr val="333333"/>
                </a:solidFill>
                <a:effectLst/>
                <a:latin typeface="var(--suisse-intl)"/>
              </a:rPr>
              <a:t>Провести исследования</a:t>
            </a:r>
            <a:br>
              <a:rPr lang="ru-RU" b="0" i="0" dirty="0">
                <a:solidFill>
                  <a:srgbClr val="333333"/>
                </a:solidFill>
                <a:effectLst/>
                <a:latin typeface="William Text Pro"/>
              </a:rPr>
            </a:br>
            <a:r>
              <a:rPr lang="ru-RU" b="0" i="0" dirty="0">
                <a:solidFill>
                  <a:srgbClr val="333333"/>
                </a:solidFill>
                <a:effectLst/>
                <a:latin typeface="William Text Pro"/>
              </a:rPr>
              <a:t>Конкретного вопроса от бизнеса нет, но нужен </a:t>
            </a:r>
            <a:r>
              <a:rPr lang="ru-RU" b="0" i="0" dirty="0" err="1">
                <a:solidFill>
                  <a:srgbClr val="333333"/>
                </a:solidFill>
                <a:effectLst/>
                <a:latin typeface="William Text Pro"/>
              </a:rPr>
              <a:t>ресерч</a:t>
            </a:r>
            <a:r>
              <a:rPr lang="ru-RU" b="0" i="0" dirty="0">
                <a:solidFill>
                  <a:srgbClr val="333333"/>
                </a:solidFill>
                <a:effectLst/>
                <a:latin typeface="William Text Pro"/>
              </a:rPr>
              <a:t>: взять внешние или внутренние данные, исследовать, найти аномалии или инсайты, провести пиар-исследование.</a:t>
            </a:r>
          </a:p>
          <a:p>
            <a:pPr algn="l">
              <a:buFont typeface="Arial" panose="020B0604020202020204" pitchFamily="34" charset="0"/>
              <a:buChar char="•"/>
            </a:pPr>
            <a:r>
              <a:rPr lang="ru-RU" b="1" i="0" dirty="0">
                <a:solidFill>
                  <a:srgbClr val="333333"/>
                </a:solidFill>
                <a:effectLst/>
                <a:latin typeface="var(--suisse-intl)"/>
              </a:rPr>
              <a:t>Просчитать, какой вариант выгоднее</a:t>
            </a:r>
            <a:br>
              <a:rPr lang="ru-RU" b="0" i="0" dirty="0">
                <a:solidFill>
                  <a:srgbClr val="333333"/>
                </a:solidFill>
                <a:effectLst/>
                <a:latin typeface="William Text Pro"/>
              </a:rPr>
            </a:br>
            <a:r>
              <a:rPr lang="ru-RU" b="0" i="0" dirty="0">
                <a:solidFill>
                  <a:srgbClr val="333333"/>
                </a:solidFill>
                <a:effectLst/>
                <a:latin typeface="William Text Pro"/>
              </a:rPr>
              <a:t>Юнит-экономика: расчет РОИ, инвестиционного потенциала. Оценить окупаемость рекламной кампании или скорректировать бизнес-модель.</a:t>
            </a:r>
          </a:p>
          <a:p>
            <a:pPr algn="l">
              <a:buFont typeface="Arial" panose="020B0604020202020204" pitchFamily="34" charset="0"/>
              <a:buChar char="•"/>
            </a:pPr>
            <a:r>
              <a:rPr lang="ru-RU" b="1" i="0" dirty="0">
                <a:solidFill>
                  <a:srgbClr val="333333"/>
                </a:solidFill>
                <a:effectLst/>
                <a:latin typeface="var(--suisse-intl)"/>
              </a:rPr>
              <a:t>Выяснить, какой товар и в какое время больше покупают</a:t>
            </a:r>
            <a:br>
              <a:rPr lang="ru-RU" b="0" i="0" dirty="0">
                <a:solidFill>
                  <a:srgbClr val="333333"/>
                </a:solidFill>
                <a:effectLst/>
                <a:latin typeface="William Text Pro"/>
              </a:rPr>
            </a:br>
            <a:r>
              <a:rPr lang="ru-RU" b="0" i="0" dirty="0">
                <a:solidFill>
                  <a:srgbClr val="333333"/>
                </a:solidFill>
                <a:effectLst/>
                <a:latin typeface="William Text Pro"/>
              </a:rPr>
              <a:t>Взять группу товаров и посмотреть, есть ли сезонные всплески интереса, сравнить с другими группами.</a:t>
            </a:r>
          </a:p>
          <a:p>
            <a:endParaRPr lang="ru-R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иметь отличную математическую базу – за аналитиком не хочется перепроверять выкладки и формулы,</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понимать базовую теорию вероятности и математическую статистику – нужно уметь проверять гипотезы, понимать ошибки разного рода, зависимость / независимость испытаний и т. д.</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иметь математическую культуру – если аналитик использует метод или алгоритм, он должен знать область его применимости,</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критическим мышлением – реже, чем другие люди попадаться в ловушки когнитивных искажений,</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продуктовым мышлением – уметь оцифровывать пользовательский опыт в метриках, а также видеть за метриками пользователей, пытающихся решить определенную задачу,</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бизнесовым мышлением – уметь оцифровывать бизнес-процессы компании и изменения рынка, связать это воедино с продуктом и пользователями,</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быть технарём – аналитик не обязан программировать как разработчик (эффективно, отказоустойчиво и масштабируемо), но у него не должно быть технических </a:t>
            </a:r>
            <a:r>
              <a:rPr lang="ru-RU" b="0" i="0" dirty="0" err="1">
                <a:solidFill>
                  <a:srgbClr val="000000"/>
                </a:solidFill>
                <a:latin typeface="Arial" panose="020B0604020202020204"/>
                <a:ea typeface="Arial" panose="020B0604020202020204"/>
                <a:cs typeface="Arial" panose="020B0604020202020204"/>
                <a:sym typeface="Arial" panose="020B0604020202020204"/>
              </a:rPr>
              <a:t>блокеров</a:t>
            </a:r>
            <a:r>
              <a:rPr lang="ru-RU" b="0" i="0" dirty="0">
                <a:solidFill>
                  <a:srgbClr val="000000"/>
                </a:solidFill>
                <a:latin typeface="Arial" panose="020B0604020202020204"/>
                <a:ea typeface="Arial" panose="020B0604020202020204"/>
                <a:cs typeface="Arial" panose="020B0604020202020204"/>
                <a:sym typeface="Arial" panose="020B0604020202020204"/>
              </a:rPr>
              <a:t> для того, чтобы решать задачи бизнеса: почитать документацию, сходить в какую-то новую БД и вытащить нужные данные, написать парсер, воспользоваться каким-то API для автоматизации и т. д.</a:t>
            </a:r>
            <a:endParaRPr dirty="0"/>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t>13</a:t>
            </a:fld>
            <a:endParaRPr dirty="0">
              <a:latin typeface="Croc" panose="020B0502020203020203"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t>14</a:t>
            </a:fld>
            <a:endParaRPr dirty="0">
              <a:latin typeface="Croc" panose="020B0502020203020203" pitchFamily="34" charset="0"/>
            </a:endParaRPr>
          </a:p>
        </p:txBody>
      </p:sp>
    </p:spTree>
    <p:extLst>
      <p:ext uri="{BB962C8B-B14F-4D97-AF65-F5344CB8AC3E}">
        <p14:creationId xmlns:p14="http://schemas.microsoft.com/office/powerpoint/2010/main" val="2720009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15</a:t>
            </a:fld>
            <a:endParaRPr lang="ru-R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16</a:t>
            </a:fld>
            <a:endParaRPr lang="ru-RU"/>
          </a:p>
        </p:txBody>
      </p:sp>
    </p:spTree>
    <p:extLst>
      <p:ext uri="{BB962C8B-B14F-4D97-AF65-F5344CB8AC3E}">
        <p14:creationId xmlns:p14="http://schemas.microsoft.com/office/powerpoint/2010/main" val="133160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ru-RU" sz="1200" b="0" i="0" dirty="0">
                <a:solidFill>
                  <a:srgbClr val="000000"/>
                </a:solidFill>
                <a:latin typeface="Arial" panose="020B0604020202020204"/>
                <a:ea typeface="Arial" panose="020B0604020202020204"/>
                <a:cs typeface="Arial" panose="020B0604020202020204"/>
                <a:sym typeface="Arial" panose="020B0604020202020204"/>
              </a:rPr>
              <a:t>во время рождественских каникул, когда его исследовательская лаборатория была закрыта и ему просто некуда было деваться. </a:t>
            </a:r>
            <a:endParaRPr dirty="0"/>
          </a:p>
          <a:p>
            <a:pPr marL="0" marR="0" lvl="0" indent="0" algn="l" rtl="0">
              <a:lnSpc>
                <a:spcPct val="100000"/>
              </a:lnSpc>
              <a:spcBef>
                <a:spcPts val="0"/>
              </a:spcBef>
              <a:spcAft>
                <a:spcPts val="0"/>
              </a:spcAft>
              <a:buClr>
                <a:srgbClr val="000000"/>
              </a:buClr>
              <a:buSzPts val="1200"/>
              <a:buFont typeface="Arial" panose="020B0604020202020204"/>
              <a:buNone/>
            </a:pPr>
            <a:r>
              <a:rPr lang="ru-RU" sz="1200" b="0" i="0" dirty="0">
                <a:solidFill>
                  <a:srgbClr val="000000"/>
                </a:solidFill>
                <a:latin typeface="Arial" panose="020B0604020202020204"/>
                <a:ea typeface="Arial" panose="020B0604020202020204"/>
                <a:cs typeface="Arial" panose="020B0604020202020204"/>
                <a:sym typeface="Arial" panose="020B0604020202020204"/>
              </a:rPr>
              <a:t>Он позаимствовал многие средства программирования, присущие другим языкам.</a:t>
            </a:r>
            <a:br>
              <a:rPr lang="ru-RU" sz="1200" b="0" i="0" dirty="0">
                <a:solidFill>
                  <a:srgbClr val="000000"/>
                </a:solidFill>
                <a:latin typeface="Arial" panose="020B0604020202020204"/>
                <a:ea typeface="Arial" panose="020B0604020202020204"/>
                <a:cs typeface="Arial" panose="020B0604020202020204"/>
                <a:sym typeface="Arial" panose="020B0604020202020204"/>
              </a:rPr>
            </a:br>
            <a:r>
              <a:rPr lang="ru-RU" sz="1200" b="0" i="0" dirty="0">
                <a:solidFill>
                  <a:srgbClr val="000000"/>
                </a:solidFill>
                <a:latin typeface="Arial" panose="020B0604020202020204"/>
                <a:ea typeface="Arial" panose="020B0604020202020204"/>
                <a:cs typeface="Arial" panose="020B0604020202020204"/>
                <a:sym typeface="Arial" panose="020B0604020202020204"/>
              </a:rPr>
              <a:t>В 1991 г. после испытаний и экспериментов в узком кругу друзей и коллег по работе, Python был размещен для общего доступа на суд широкой общественности.</a:t>
            </a:r>
            <a:br>
              <a:rPr lang="ru-RU" sz="1200" b="0" i="0" dirty="0">
                <a:solidFill>
                  <a:srgbClr val="000000"/>
                </a:solidFill>
                <a:latin typeface="Arial" panose="020B0604020202020204"/>
                <a:ea typeface="Arial" panose="020B0604020202020204"/>
                <a:cs typeface="Arial" panose="020B0604020202020204"/>
                <a:sym typeface="Arial" panose="020B0604020202020204"/>
              </a:rPr>
            </a:br>
            <a:endParaRPr sz="1200" b="0" i="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b="0" i="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b="0" i="0" dirty="0">
                <a:solidFill>
                  <a:srgbClr val="000000"/>
                </a:solidFill>
                <a:latin typeface="Arial" panose="020B0604020202020204"/>
                <a:ea typeface="Arial" panose="020B0604020202020204"/>
                <a:cs typeface="Arial" panose="020B0604020202020204"/>
                <a:sym typeface="Arial" panose="020B0604020202020204"/>
              </a:rPr>
              <a:t>В отличие от других языков программирования, Python не только распространяется совершенно бесплатно, он не имеет абсолютно никаких ограничений в условиях применения. Никто не ограничивает коммерческое использование программных продуктов, написанных на этом языке, без каких-либо лицензионных отчислений.</a:t>
            </a:r>
            <a:br>
              <a:rPr lang="ru-RU" dirty="0"/>
            </a:br>
            <a:r>
              <a:rPr lang="ru-RU" b="0" i="0" dirty="0">
                <a:solidFill>
                  <a:srgbClr val="000000"/>
                </a:solidFill>
                <a:latin typeface="Arial" panose="020B0604020202020204"/>
                <a:ea typeface="Arial" panose="020B0604020202020204"/>
                <a:cs typeface="Arial" panose="020B0604020202020204"/>
                <a:sym typeface="Arial" panose="020B0604020202020204"/>
              </a:rPr>
              <a:t>Программисты также вольны модернизировать язык, не ставя в известность автора.</a:t>
            </a:r>
            <a:br>
              <a:rPr lang="ru-RU" dirty="0"/>
            </a:br>
            <a:r>
              <a:rPr lang="ru-RU" b="0" i="0" dirty="0">
                <a:solidFill>
                  <a:srgbClr val="000000"/>
                </a:solidFill>
                <a:latin typeface="Arial" panose="020B0604020202020204"/>
                <a:ea typeface="Arial" panose="020B0604020202020204"/>
                <a:cs typeface="Arial" panose="020B0604020202020204"/>
                <a:sym typeface="Arial" panose="020B0604020202020204"/>
              </a:rPr>
              <a:t>Наличие дружелюбного, отзывчивого сообщества пользователей считается наряду с дизайнерской интуицией Гвидо одним из факторов успеха Python. Развитие языка происходит согласно чётко регламентированному процессу создания, обсуждения, отбора и реализации документов PEP (Python </a:t>
            </a:r>
            <a:r>
              <a:rPr lang="ru-RU" b="0" i="0" dirty="0" err="1">
                <a:solidFill>
                  <a:srgbClr val="000000"/>
                </a:solidFill>
                <a:latin typeface="Arial" panose="020B0604020202020204"/>
                <a:ea typeface="Arial" panose="020B0604020202020204"/>
                <a:cs typeface="Arial" panose="020B0604020202020204"/>
                <a:sym typeface="Arial" panose="020B0604020202020204"/>
              </a:rPr>
              <a:t>Enhancement</a:t>
            </a:r>
            <a:r>
              <a:rPr lang="ru-RU" b="0" i="0" dirty="0">
                <a:solidFill>
                  <a:srgbClr val="000000"/>
                </a:solidFill>
                <a:latin typeface="Arial" panose="020B0604020202020204"/>
                <a:ea typeface="Arial" panose="020B0604020202020204"/>
                <a:cs typeface="Arial" panose="020B0604020202020204"/>
                <a:sym typeface="Arial" panose="020B0604020202020204"/>
              </a:rPr>
              <a:t> </a:t>
            </a:r>
            <a:r>
              <a:rPr lang="ru-RU" b="0" i="0" dirty="0" err="1">
                <a:solidFill>
                  <a:srgbClr val="000000"/>
                </a:solidFill>
                <a:latin typeface="Arial" panose="020B0604020202020204"/>
                <a:ea typeface="Arial" panose="020B0604020202020204"/>
                <a:cs typeface="Arial" panose="020B0604020202020204"/>
                <a:sym typeface="Arial" panose="020B0604020202020204"/>
              </a:rPr>
              <a:t>Proposal</a:t>
            </a:r>
            <a:r>
              <a:rPr lang="ru-RU" b="0" i="0" dirty="0">
                <a:solidFill>
                  <a:srgbClr val="000000"/>
                </a:solidFill>
                <a:latin typeface="Arial" panose="020B0604020202020204"/>
                <a:ea typeface="Arial" panose="020B0604020202020204"/>
                <a:cs typeface="Arial" panose="020B0604020202020204"/>
                <a:sym typeface="Arial" panose="020B0604020202020204"/>
              </a:rPr>
              <a:t>) — предложений по развитию Python.</a:t>
            </a:r>
            <a:endParaRPr dirty="0"/>
          </a:p>
        </p:txBody>
      </p:sp>
      <p:sp>
        <p:nvSpPr>
          <p:cNvPr id="348" name="Google Shape;34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18</a:t>
            </a:fld>
            <a:endParaRPr lang="ru-R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0" dirty="0">
                <a:solidFill>
                  <a:srgbClr val="333A4D"/>
                </a:solidFill>
                <a:effectLst/>
                <a:latin typeface="Roboto" panose="02000000000000000000" pitchFamily="2" charset="0"/>
              </a:rPr>
              <a:t>Относительно недавно в веб-разработке стали очень популярны </a:t>
            </a:r>
            <a:r>
              <a:rPr lang="ru-RU" b="0" i="0" u="none" strike="noStrike" dirty="0">
                <a:effectLst/>
                <a:latin typeface="Roboto" panose="02000000000000000000" pitchFamily="2" charset="0"/>
                <a:hlinkClick r:id="rId3"/>
              </a:rPr>
              <a:t>Python-фреймворки</a:t>
            </a:r>
            <a:r>
              <a:rPr lang="ru-RU" b="0" i="0" dirty="0">
                <a:solidFill>
                  <a:srgbClr val="333A4D"/>
                </a:solidFill>
                <a:effectLst/>
                <a:latin typeface="Roboto" panose="02000000000000000000" pitchFamily="2" charset="0"/>
              </a:rPr>
              <a:t>, такие как </a:t>
            </a:r>
            <a:r>
              <a:rPr lang="ru-RU" b="0" i="0" u="none" strike="noStrike" dirty="0" err="1">
                <a:effectLst/>
                <a:latin typeface="Roboto" panose="02000000000000000000" pitchFamily="2" charset="0"/>
                <a:hlinkClick r:id="rId4"/>
              </a:rPr>
              <a:t>Django</a:t>
            </a:r>
            <a:r>
              <a:rPr lang="ru-RU" b="0" i="0" dirty="0">
                <a:solidFill>
                  <a:srgbClr val="333A4D"/>
                </a:solidFill>
                <a:effectLst/>
                <a:latin typeface="Roboto" panose="02000000000000000000" pitchFamily="2" charset="0"/>
              </a:rPr>
              <a:t> и </a:t>
            </a:r>
            <a:r>
              <a:rPr lang="ru-RU" b="0" i="0" dirty="0" err="1">
                <a:solidFill>
                  <a:srgbClr val="333A4D"/>
                </a:solidFill>
                <a:effectLst/>
                <a:latin typeface="Roboto" panose="02000000000000000000" pitchFamily="2" charset="0"/>
              </a:rPr>
              <a:t>Flask</a:t>
            </a:r>
            <a:r>
              <a:rPr lang="ru-RU" b="0" i="0" dirty="0">
                <a:solidFill>
                  <a:srgbClr val="333A4D"/>
                </a:solidFill>
                <a:effectLst/>
                <a:latin typeface="Roboto" panose="02000000000000000000" pitchFamily="2" charset="0"/>
              </a:rPr>
              <a:t>. Они облегчают процесс написания на языке Python кода серверной части приложений. </a:t>
            </a:r>
          </a:p>
          <a:p>
            <a:pPr marL="0" lvl="0" indent="0" algn="l" rtl="0">
              <a:spcBef>
                <a:spcPts val="0"/>
              </a:spcBef>
              <a:spcAft>
                <a:spcPts val="0"/>
              </a:spcAft>
              <a:buNone/>
            </a:pPr>
            <a:endParaRPr lang="ru-RU" b="0" i="0" dirty="0">
              <a:solidFill>
                <a:srgbClr val="333A4D"/>
              </a:solidFill>
              <a:effectLst/>
              <a:latin typeface="Roboto" panose="02000000000000000000" pitchFamily="2" charset="0"/>
            </a:endParaRPr>
          </a:p>
          <a:p>
            <a:pPr algn="l"/>
            <a:r>
              <a:rPr lang="ru-RU" b="0" i="0" dirty="0">
                <a:solidFill>
                  <a:srgbClr val="333A4D"/>
                </a:solidFill>
                <a:effectLst/>
                <a:latin typeface="Roboto" panose="02000000000000000000" pitchFamily="2" charset="0"/>
              </a:rPr>
              <a:t>В качестве примера можно привести систему обработки электронной почты. Для сбора статистики и анализа данных требуется подсчитывать количество входящих писем, содержащих определенные ключевые слова. Это можно делать вручную, или же написать простой скрипт, который все посчитает сам.</a:t>
            </a:r>
          </a:p>
          <a:p>
            <a:pPr algn="l"/>
            <a:br>
              <a:rPr lang="ru-RU" dirty="0"/>
            </a:br>
            <a:r>
              <a:rPr lang="ru-RU" b="0" i="0" dirty="0">
                <a:solidFill>
                  <a:srgbClr val="333A4D"/>
                </a:solidFill>
                <a:effectLst/>
                <a:latin typeface="Roboto" panose="02000000000000000000" pitchFamily="2" charset="0"/>
              </a:rPr>
              <a:t>Есть несколько причин применения Python для задач автоматизации:</a:t>
            </a:r>
          </a:p>
          <a:p>
            <a:pPr algn="l">
              <a:buFont typeface="Arial" panose="020B0604020202020204" pitchFamily="34" charset="0"/>
              <a:buChar char="•"/>
            </a:pPr>
            <a:r>
              <a:rPr lang="ru-RU" b="0" i="0" dirty="0">
                <a:solidFill>
                  <a:srgbClr val="333A4D"/>
                </a:solidFill>
                <a:effectLst/>
                <a:latin typeface="Roboto" panose="02000000000000000000" pitchFamily="2" charset="0"/>
              </a:rPr>
              <a:t>простой синтаксис, позволяющий быстро писать сценарии;</a:t>
            </a:r>
          </a:p>
          <a:p>
            <a:pPr algn="l">
              <a:buFont typeface="Arial" panose="020B0604020202020204" pitchFamily="34" charset="0"/>
              <a:buChar char="•"/>
            </a:pPr>
            <a:r>
              <a:rPr lang="ru-RU" b="0" i="0" dirty="0">
                <a:solidFill>
                  <a:srgbClr val="333A4D"/>
                </a:solidFill>
                <a:effectLst/>
                <a:latin typeface="Roboto" panose="02000000000000000000" pitchFamily="2" charset="0"/>
              </a:rPr>
              <a:t>легкость отладки, связанная с тем, что код не компилируется перед запуском.</a:t>
            </a:r>
          </a:p>
          <a:p>
            <a:pPr algn="l">
              <a:buFont typeface="Arial" panose="020B0604020202020204" pitchFamily="34" charset="0"/>
              <a:buChar char="•"/>
            </a:pPr>
            <a:endParaRPr lang="ru-RU" b="0" i="0" dirty="0">
              <a:solidFill>
                <a:srgbClr val="333A4D"/>
              </a:solidFill>
              <a:effectLst/>
              <a:latin typeface="Roboto" panose="02000000000000000000" pitchFamily="2" charset="0"/>
            </a:endParaRPr>
          </a:p>
          <a:p>
            <a:pPr algn="l"/>
            <a:r>
              <a:rPr lang="en-US" b="0" i="0" dirty="0">
                <a:solidFill>
                  <a:srgbClr val="333A4D"/>
                </a:solidFill>
                <a:effectLst/>
                <a:latin typeface="var(--header-font)"/>
              </a:rPr>
              <a:t>Python </a:t>
            </a:r>
            <a:r>
              <a:rPr lang="ru-RU" b="0" i="0" dirty="0">
                <a:solidFill>
                  <a:srgbClr val="333A4D"/>
                </a:solidFill>
                <a:effectLst/>
                <a:latin typeface="var(--header-font)"/>
              </a:rPr>
              <a:t>и игры(</a:t>
            </a:r>
            <a:r>
              <a:rPr lang="en-US" b="0" i="0" dirty="0">
                <a:solidFill>
                  <a:srgbClr val="2C2D30"/>
                </a:solidFill>
                <a:effectLst/>
                <a:latin typeface="Roboto" panose="02000000000000000000" pitchFamily="2" charset="0"/>
              </a:rPr>
              <a:t>EVE Online, Battlefield 2, World of Tanks</a:t>
            </a:r>
            <a:r>
              <a:rPr lang="ru-RU" b="0" i="0" dirty="0">
                <a:solidFill>
                  <a:srgbClr val="2C2D30"/>
                </a:solidFill>
                <a:effectLst/>
                <a:latin typeface="Roboto" panose="02000000000000000000" pitchFamily="2" charset="0"/>
              </a:rPr>
              <a:t>)</a:t>
            </a:r>
            <a:r>
              <a:rPr lang="ru-RU" b="0" i="0" dirty="0">
                <a:solidFill>
                  <a:srgbClr val="333A4D"/>
                </a:solidFill>
                <a:effectLst/>
                <a:latin typeface="var(--header-font)"/>
              </a:rPr>
              <a:t>, боты, </a:t>
            </a:r>
            <a:r>
              <a:rPr lang="ru-RU" b="0" i="0" dirty="0" err="1">
                <a:solidFill>
                  <a:srgbClr val="333A4D"/>
                </a:solidFill>
                <a:effectLst/>
                <a:latin typeface="var(--header-font)"/>
              </a:rPr>
              <a:t>декстопные</a:t>
            </a:r>
            <a:r>
              <a:rPr lang="ru-RU" b="0" i="0" dirty="0">
                <a:solidFill>
                  <a:srgbClr val="333A4D"/>
                </a:solidFill>
                <a:effectLst/>
                <a:latin typeface="var(--header-font)"/>
              </a:rPr>
              <a:t> приложения(</a:t>
            </a:r>
            <a:r>
              <a:rPr lang="ru-RU" b="0" i="0" dirty="0">
                <a:solidFill>
                  <a:srgbClr val="2C2D30"/>
                </a:solidFill>
                <a:effectLst/>
                <a:latin typeface="Roboto" panose="02000000000000000000" pitchFamily="2" charset="0"/>
              </a:rPr>
              <a:t>графический редактор </a:t>
            </a:r>
            <a:r>
              <a:rPr lang="en-US" b="0" i="0" dirty="0">
                <a:solidFill>
                  <a:srgbClr val="2C2D30"/>
                </a:solidFill>
                <a:effectLst/>
                <a:latin typeface="Roboto" panose="02000000000000000000" pitchFamily="2" charset="0"/>
              </a:rPr>
              <a:t>GIMP</a:t>
            </a:r>
            <a:r>
              <a:rPr lang="ru-RU" b="0" i="0" dirty="0">
                <a:solidFill>
                  <a:srgbClr val="2C2D30"/>
                </a:solidFill>
                <a:effectLst/>
                <a:latin typeface="Roboto" panose="02000000000000000000" pitchFamily="2" charset="0"/>
              </a:rPr>
              <a:t>, </a:t>
            </a:r>
            <a:r>
              <a:rPr lang="en-US" b="0" i="0" dirty="0">
                <a:solidFill>
                  <a:srgbClr val="2C2D30"/>
                </a:solidFill>
                <a:effectLst/>
                <a:latin typeface="Roboto" panose="02000000000000000000" pitchFamily="2" charset="0"/>
              </a:rPr>
              <a:t> BitTorrent</a:t>
            </a:r>
            <a:r>
              <a:rPr lang="ru-RU" b="0" i="0" dirty="0">
                <a:solidFill>
                  <a:srgbClr val="2C2D30"/>
                </a:solidFill>
                <a:effectLst/>
                <a:latin typeface="Roboto" panose="02000000000000000000" pitchFamily="2" charset="0"/>
              </a:rPr>
              <a:t>)</a:t>
            </a:r>
          </a:p>
          <a:p>
            <a:pPr algn="l"/>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Amazon и </a:t>
            </a:r>
            <a:r>
              <a:rPr lang="ru-RU" b="1" i="0" dirty="0" err="1">
                <a:solidFill>
                  <a:srgbClr val="2C2D30"/>
                </a:solidFill>
                <a:effectLst/>
                <a:latin typeface="Roboto" panose="02000000000000000000" pitchFamily="2" charset="0"/>
              </a:rPr>
              <a:t>Spotify</a:t>
            </a:r>
            <a:r>
              <a:rPr lang="ru-RU" b="0" i="0" dirty="0">
                <a:solidFill>
                  <a:srgbClr val="2C2D30"/>
                </a:solidFill>
                <a:effectLst/>
                <a:latin typeface="Roboto" panose="02000000000000000000" pitchFamily="2" charset="0"/>
              </a:rPr>
              <a:t> используют Python для анализа пользовательских данных, информации о продажах и разработки персонализированных рекомендаций.</a:t>
            </a: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Walt Disney</a:t>
            </a:r>
            <a:r>
              <a:rPr lang="ru-RU" b="0" i="0" dirty="0">
                <a:solidFill>
                  <a:srgbClr val="2C2D30"/>
                </a:solidFill>
                <a:effectLst/>
                <a:latin typeface="Roboto" panose="02000000000000000000" pitchFamily="2" charset="0"/>
              </a:rPr>
              <a:t> применяют этот язык в качестве скриптового для анимации.</a:t>
            </a:r>
          </a:p>
          <a:p>
            <a:pPr algn="l"/>
            <a:r>
              <a:rPr lang="ru-RU" b="1" i="0" dirty="0">
                <a:solidFill>
                  <a:srgbClr val="2C2D30"/>
                </a:solidFill>
                <a:effectLst/>
                <a:latin typeface="Roboto" panose="02000000000000000000" pitchFamily="2" charset="0"/>
              </a:rPr>
              <a:t>YouTube и </a:t>
            </a:r>
            <a:r>
              <a:rPr lang="ru-RU" b="1" i="0" dirty="0" err="1">
                <a:solidFill>
                  <a:srgbClr val="2C2D30"/>
                </a:solidFill>
                <a:effectLst/>
                <a:latin typeface="Roboto" panose="02000000000000000000" pitchFamily="2" charset="0"/>
              </a:rPr>
              <a:t>Instagram</a:t>
            </a:r>
            <a:r>
              <a:rPr lang="ru-RU" b="0" i="0" dirty="0">
                <a:solidFill>
                  <a:srgbClr val="2C2D30"/>
                </a:solidFill>
                <a:effectLst/>
                <a:latin typeface="Roboto" panose="02000000000000000000" pitchFamily="2" charset="0"/>
              </a:rPr>
              <a:t>… Эти проекты полностью написаны на Python. Кроме того, холдинг </a:t>
            </a:r>
            <a:r>
              <a:rPr lang="ru-RU" b="0" i="0" dirty="0" err="1">
                <a:solidFill>
                  <a:srgbClr val="2C2D30"/>
                </a:solidFill>
                <a:effectLst/>
                <a:latin typeface="Roboto" panose="02000000000000000000" pitchFamily="2" charset="0"/>
              </a:rPr>
              <a:t>Alphabet</a:t>
            </a:r>
            <a:r>
              <a:rPr lang="ru-RU" b="0" i="0" dirty="0">
                <a:solidFill>
                  <a:srgbClr val="2C2D30"/>
                </a:solidFill>
                <a:effectLst/>
                <a:latin typeface="Roboto" panose="02000000000000000000" pitchFamily="2" charset="0"/>
              </a:rPr>
              <a:t> использует «питон» для </a:t>
            </a:r>
            <a:r>
              <a:rPr lang="ru-RU" b="0" i="0" dirty="0" err="1">
                <a:solidFill>
                  <a:srgbClr val="2C2D30"/>
                </a:solidFill>
                <a:effectLst/>
                <a:latin typeface="Roboto" panose="02000000000000000000" pitchFamily="2" charset="0"/>
              </a:rPr>
              <a:t>скрейпинга</a:t>
            </a:r>
            <a:r>
              <a:rPr lang="ru-RU" b="0" i="0" dirty="0">
                <a:solidFill>
                  <a:srgbClr val="2C2D30"/>
                </a:solidFill>
                <a:effectLst/>
                <a:latin typeface="Roboto" panose="02000000000000000000" pitchFamily="2" charset="0"/>
              </a:rPr>
              <a:t> в Google — извлечения данных со страниц веб-ресурсов.</a:t>
            </a:r>
          </a:p>
          <a:p>
            <a:pPr algn="l"/>
            <a:r>
              <a:rPr lang="ru-RU" b="1" i="0" dirty="0" err="1">
                <a:solidFill>
                  <a:srgbClr val="2C2D30"/>
                </a:solidFill>
                <a:effectLst/>
                <a:latin typeface="Roboto" panose="02000000000000000000" pitchFamily="2" charset="0"/>
              </a:rPr>
              <a:t>Netflix</a:t>
            </a:r>
            <a:r>
              <a:rPr lang="ru-RU" b="0" i="0" dirty="0">
                <a:solidFill>
                  <a:srgbClr val="2C2D30"/>
                </a:solidFill>
                <a:effectLst/>
                <a:latin typeface="Roboto" panose="02000000000000000000" pitchFamily="2" charset="0"/>
              </a:rPr>
              <a:t> создала свой рекомендательный сервис с нуля на Python.</a:t>
            </a:r>
          </a:p>
          <a:p>
            <a:pPr algn="l"/>
            <a:r>
              <a:rPr lang="ru-RU" b="1" i="0" dirty="0">
                <a:solidFill>
                  <a:srgbClr val="2C2D30"/>
                </a:solidFill>
                <a:effectLst/>
                <a:latin typeface="Roboto" panose="02000000000000000000" pitchFamily="2" charset="0"/>
              </a:rPr>
              <a:t>Autodesk </a:t>
            </a:r>
            <a:r>
              <a:rPr lang="ru-RU" b="0" i="0" dirty="0">
                <a:solidFill>
                  <a:srgbClr val="2C2D30"/>
                </a:solidFill>
                <a:effectLst/>
                <a:latin typeface="Roboto" panose="02000000000000000000" pitchFamily="2" charset="0"/>
              </a:rPr>
              <a:t>в своём редакторе 3D-анимации Maya с помощью Python создаёт мультипликацию. Так же язык использует студия </a:t>
            </a:r>
            <a:r>
              <a:rPr lang="ru-RU" b="1" i="0" dirty="0">
                <a:solidFill>
                  <a:srgbClr val="2C2D30"/>
                </a:solidFill>
                <a:effectLst/>
                <a:latin typeface="Roboto" panose="02000000000000000000" pitchFamily="2" charset="0"/>
              </a:rPr>
              <a:t>Pixar</a:t>
            </a:r>
            <a:r>
              <a:rPr lang="ru-RU" b="0" i="0" dirty="0">
                <a:solidFill>
                  <a:srgbClr val="2C2D30"/>
                </a:solidFill>
                <a:effectLst/>
                <a:latin typeface="Roboto" panose="02000000000000000000" pitchFamily="2" charset="0"/>
              </a:rPr>
              <a:t>.</a:t>
            </a:r>
          </a:p>
          <a:p>
            <a:pPr algn="l"/>
            <a:r>
              <a:rPr lang="ru-RU" b="1" i="0" dirty="0" err="1">
                <a:solidFill>
                  <a:srgbClr val="2C2D30"/>
                </a:solidFill>
                <a:effectLst/>
                <a:latin typeface="Roboto" panose="02000000000000000000" pitchFamily="2" charset="0"/>
              </a:rPr>
              <a:t>JPMorgan</a:t>
            </a:r>
            <a:r>
              <a:rPr lang="ru-RU" b="1" i="0" dirty="0">
                <a:solidFill>
                  <a:srgbClr val="2C2D30"/>
                </a:solidFill>
                <a:effectLst/>
                <a:latin typeface="Roboto" panose="02000000000000000000" pitchFamily="2" charset="0"/>
              </a:rPr>
              <a:t> Chase</a:t>
            </a:r>
            <a:r>
              <a:rPr lang="ru-RU" b="0" i="0" dirty="0">
                <a:solidFill>
                  <a:srgbClr val="2C2D30"/>
                </a:solidFill>
                <a:effectLst/>
                <a:latin typeface="Roboto" panose="02000000000000000000" pitchFamily="2" charset="0"/>
              </a:rPr>
              <a:t>, крупный американский финансовый холдинг, применяет Python для прогнозирования рынка.</a:t>
            </a:r>
          </a:p>
          <a:p>
            <a:pPr algn="l"/>
            <a:r>
              <a:rPr lang="ru-RU" b="1" i="0" dirty="0">
                <a:solidFill>
                  <a:srgbClr val="2C2D30"/>
                </a:solidFill>
                <a:effectLst/>
                <a:latin typeface="Roboto" panose="02000000000000000000" pitchFamily="2" charset="0"/>
              </a:rPr>
              <a:t>NASA </a:t>
            </a:r>
            <a:r>
              <a:rPr lang="ru-RU" b="0" i="0" dirty="0">
                <a:solidFill>
                  <a:srgbClr val="2C2D30"/>
                </a:solidFill>
                <a:effectLst/>
                <a:latin typeface="Roboto" panose="02000000000000000000" pitchFamily="2" charset="0"/>
              </a:rPr>
              <a:t>работает с проектами на этом языке программирования, чтобы проводить научные вычисления.</a:t>
            </a:r>
          </a:p>
          <a:p>
            <a:pPr algn="l"/>
            <a:endParaRPr lang="ru-RU" b="0" i="0" dirty="0">
              <a:solidFill>
                <a:srgbClr val="333A4D"/>
              </a:solidFill>
              <a:effectLst/>
              <a:latin typeface="var(--header-font)"/>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Простой, но выразительный синтаксис. Знание английского языка на уровне первых классов школы — это уже победа, потому что азы Python можно считать освоенными. Дальше будет не сильно сложнее. Если же вы уже знакомы, например, с Java, то вы будете приятно удивлены тем, как легко сказать миру «привет».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Богатый выбор библиотек. И речь не только о библиотеках алгоритмов машинного обучения — на Python разрабатывают облачные хранилища, стриминговые сервисы, и даже игры (хоть в них иногда и приходится обыгрывать тормоза как фичу, а не баг).</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Высокая культура документации. Сам Python прекрасно документирован, и обычно библиотеки на нём продолжают эту традицию.</a:t>
            </a:r>
            <a:endParaRPr lang="ru-RU" dirty="0"/>
          </a:p>
          <a:p>
            <a:br>
              <a:rPr lang="ru-RU" dirty="0"/>
            </a:br>
            <a:endParaRPr lang="ru-RU" b="0" i="0" dirty="0">
              <a:solidFill>
                <a:srgbClr val="333A4D"/>
              </a:solidFill>
              <a:effectLst/>
              <a:latin typeface="Roboto" panose="02000000000000000000" pitchFamily="2" charset="0"/>
            </a:endParaRPr>
          </a:p>
          <a:p>
            <a:endParaRPr lang="ru-RU"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19</a:t>
            </a:fld>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2</a:t>
            </a:fld>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20</a:t>
            </a:fld>
            <a:endParaRPr 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t>21</a:t>
            </a:fld>
            <a:endParaRPr lang="ru-R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Хотим определять спам — нужны примеры спам-писем, предсказывать курс акций — нужна история цен, узнать интересы пользователя — нужны его лайки или посты. Данных нужно как можно больше. Десятки тысяч примеров — это самый злой минимум для отчаянных.</a:t>
            </a:r>
          </a:p>
          <a:p>
            <a:pPr algn="l"/>
            <a:r>
              <a:rPr lang="ru-RU" b="0" i="0" dirty="0">
                <a:solidFill>
                  <a:srgbClr val="464848"/>
                </a:solidFill>
                <a:effectLst/>
                <a:latin typeface="Merriweather"/>
              </a:rPr>
              <a:t>Данные собирают как могут. Кто-то вручную — получается дольше, меньше, зато без ошибок. Кто-то автоматически — просто сливает машине всё, что нашлось, и верит в лучшее. Самые хитрые, типа </a:t>
            </a:r>
            <a:r>
              <a:rPr lang="ru-RU" b="0" i="0" dirty="0" err="1">
                <a:solidFill>
                  <a:srgbClr val="464848"/>
                </a:solidFill>
                <a:effectLst/>
                <a:latin typeface="Merriweather"/>
              </a:rPr>
              <a:t>гугла</a:t>
            </a:r>
            <a:r>
              <a:rPr lang="ru-RU" b="0" i="0" dirty="0">
                <a:solidFill>
                  <a:srgbClr val="464848"/>
                </a:solidFill>
                <a:effectLst/>
                <a:latin typeface="Merriweather"/>
              </a:rPr>
              <a:t>, используют своих же пользователей для бесплатной разметки. Вспомните </a:t>
            </a:r>
            <a:r>
              <a:rPr lang="ru-RU" b="0" i="0" dirty="0" err="1">
                <a:solidFill>
                  <a:srgbClr val="464848"/>
                </a:solidFill>
                <a:effectLst/>
                <a:latin typeface="Merriweather"/>
              </a:rPr>
              <a:t>ReCaptcha</a:t>
            </a:r>
            <a:r>
              <a:rPr lang="ru-RU" b="0" i="0" dirty="0">
                <a:solidFill>
                  <a:srgbClr val="464848"/>
                </a:solidFill>
                <a:effectLst/>
                <a:latin typeface="Merriweather"/>
              </a:rPr>
              <a:t>, которая иногда требует «найти на фотографии все дорожные знаки» — это оно и есть.</a:t>
            </a:r>
          </a:p>
          <a:p>
            <a:pPr algn="l"/>
            <a:r>
              <a:rPr lang="ru-RU" b="0" i="0" dirty="0">
                <a:solidFill>
                  <a:srgbClr val="464848"/>
                </a:solidFill>
                <a:effectLst/>
                <a:latin typeface="Merriweather"/>
              </a:rPr>
              <a:t>За хорошими наборами данных (</a:t>
            </a:r>
            <a:r>
              <a:rPr lang="ru-RU" b="0" i="0" dirty="0" err="1">
                <a:solidFill>
                  <a:srgbClr val="464848"/>
                </a:solidFill>
                <a:effectLst/>
                <a:latin typeface="Merriweather"/>
              </a:rPr>
              <a:t>датасетами</a:t>
            </a:r>
            <a:r>
              <a:rPr lang="ru-RU" b="0" i="0" dirty="0">
                <a:solidFill>
                  <a:srgbClr val="464848"/>
                </a:solidFill>
                <a:effectLst/>
                <a:latin typeface="Merriweather"/>
              </a:rPr>
              <a:t>) идёт большая охота. Крупные компании, бывает, раскрывают свои алгоритмы, но </a:t>
            </a:r>
            <a:r>
              <a:rPr lang="ru-RU" b="0" i="0" dirty="0" err="1">
                <a:solidFill>
                  <a:srgbClr val="464848"/>
                </a:solidFill>
                <a:effectLst/>
                <a:latin typeface="Merriweather"/>
              </a:rPr>
              <a:t>датасеты</a:t>
            </a:r>
            <a:r>
              <a:rPr lang="ru-RU" b="0" i="0" dirty="0">
                <a:solidFill>
                  <a:srgbClr val="464848"/>
                </a:solidFill>
                <a:effectLst/>
                <a:latin typeface="Merriweather"/>
              </a:rPr>
              <a:t> — крайне редко.</a:t>
            </a:r>
          </a:p>
          <a:p>
            <a:r>
              <a:rPr lang="ru-RU" b="0" i="0" dirty="0">
                <a:solidFill>
                  <a:srgbClr val="464848"/>
                </a:solidFill>
                <a:effectLst/>
                <a:latin typeface="Merriweather"/>
              </a:rPr>
              <a:t>Мы называем их фичами (</a:t>
            </a:r>
            <a:r>
              <a:rPr lang="ru-RU" b="0" i="0" dirty="0" err="1">
                <a:solidFill>
                  <a:srgbClr val="464848"/>
                </a:solidFill>
                <a:effectLst/>
                <a:latin typeface="Merriweather"/>
              </a:rPr>
              <a:t>features</a:t>
            </a:r>
            <a:r>
              <a:rPr lang="ru-RU" b="0" i="0" dirty="0">
                <a:solidFill>
                  <a:srgbClr val="464848"/>
                </a:solidFill>
                <a:effectLst/>
                <a:latin typeface="Merriweather"/>
              </a:rPr>
              <a:t>), так что ненавистникам англицизмов придётся страдать. Фичи, свойства, характеристики, признаки — ими могут быть пробег автомобиля, пол пользователя, цена акций, даже счетчик частоты появления слова в тексте может быть фичей.</a:t>
            </a:r>
          </a:p>
          <a:p>
            <a:r>
              <a:rPr lang="ru-RU" b="0" i="0" dirty="0">
                <a:solidFill>
                  <a:srgbClr val="464848"/>
                </a:solidFill>
                <a:effectLst/>
                <a:latin typeface="Merriweather"/>
              </a:rPr>
              <a:t>Машина должна знать, на что ей конкретно смотреть. Хорошо, когда данные просто лежат в табличках — названия их колонок и есть фичи. А если у нас сто гигабайт картинок с котами? Когда признаков много, модель работает медленно и неэффективно. Зачастую отбор правильных фич занимает больше времени, чем всё остальное обучение. </a:t>
            </a:r>
            <a:r>
              <a:rPr lang="ru-RU" b="0" i="0" dirty="0">
                <a:solidFill>
                  <a:srgbClr val="EEEEEE"/>
                </a:solidFill>
                <a:effectLst/>
                <a:latin typeface="Merriweather"/>
              </a:rPr>
              <a:t>Алгоритм</a:t>
            </a:r>
            <a:r>
              <a:rPr lang="ru-RU" b="0" i="0" dirty="0">
                <a:solidFill>
                  <a:srgbClr val="464848"/>
                </a:solidFill>
                <a:effectLst/>
                <a:latin typeface="Merriweather"/>
              </a:rPr>
              <a:t> Одну задачу можно решить разными методами примерно всегда. От выбора метода зависит точность, скорость работы и размер готовой модели. Но есть один нюанс: если данные говно, даже самый лучший алгоритм не поможет. Не зацикливайтесь на процентах, лучше соберите побольше данных.</a:t>
            </a:r>
            <a:endParaRPr lang="ru-R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Искусственный интеллект — название всей области, как биология или химия.</a:t>
            </a:r>
          </a:p>
          <a:p>
            <a:pPr algn="l"/>
            <a:r>
              <a:rPr lang="ru-RU" b="0" i="0" dirty="0">
                <a:solidFill>
                  <a:srgbClr val="464848"/>
                </a:solidFill>
                <a:effectLst/>
                <a:latin typeface="Merriweather"/>
              </a:rPr>
              <a:t>Машинное обучение — это раздел искусственного интеллекта. Важный, но не единственный.</a:t>
            </a:r>
          </a:p>
          <a:p>
            <a:pPr algn="l"/>
            <a:r>
              <a:rPr lang="ru-RU" b="0" i="0" dirty="0">
                <a:solidFill>
                  <a:srgbClr val="464848"/>
                </a:solidFill>
                <a:effectLst/>
                <a:latin typeface="Merriweather"/>
              </a:rPr>
              <a:t>Нейросети — один из видов машинного обучения. Популярный, но есть и другие, не хуже.</a:t>
            </a:r>
          </a:p>
          <a:p>
            <a:pPr algn="l"/>
            <a:r>
              <a:rPr lang="ru-RU" b="0" i="0" dirty="0">
                <a:solidFill>
                  <a:srgbClr val="464848"/>
                </a:solidFill>
                <a:effectLst/>
                <a:latin typeface="Merriweather"/>
              </a:rPr>
              <a:t>Глубокое обучение — архитектура нейросетей, один из подходов к их построению и обучению. На практике сегодня мало кто отличает, где глубокие нейросети, а где не очень. Говорят название конкретной сети и всё.</a:t>
            </a:r>
          </a:p>
          <a:p>
            <a:pPr algn="l"/>
            <a:r>
              <a:rPr lang="ru-RU" b="0" i="0" dirty="0">
                <a:solidFill>
                  <a:srgbClr val="464848"/>
                </a:solidFill>
                <a:effectLst/>
                <a:latin typeface="Merriweather"/>
              </a:rPr>
              <a:t>Сравнивать можно только вещи одного уровня, иначе получается полный </a:t>
            </a:r>
            <a:r>
              <a:rPr lang="ru-RU" b="0" i="0" dirty="0" err="1">
                <a:solidFill>
                  <a:srgbClr val="464848"/>
                </a:solidFill>
                <a:effectLst/>
                <a:latin typeface="Merriweather"/>
              </a:rPr>
              <a:t>буллщит</a:t>
            </a:r>
            <a:r>
              <a:rPr lang="ru-RU" b="0" i="0" dirty="0">
                <a:solidFill>
                  <a:srgbClr val="464848"/>
                </a:solidFill>
                <a:effectLst/>
                <a:latin typeface="Merriweather"/>
              </a:rPr>
              <a:t> типа «что лучше: машина или колесо?» Не отождествляйте термины без причины, чтобы не выглядеть дурачком.</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И да. Классифицировать алгоритмы можно десятком способов. Я выбрал этот, потому что он мне кажется самым удобным для повествования. Надо понимать, что не бывает так, чтобы задачу решал только один метод. Я буду упоминать известные примеры применений, но держите в уме, что «сын маминой подруги» всё это может решить нейросетями.</a:t>
            </a:r>
            <a:endParaRPr lang="en-US" b="0" i="0" dirty="0">
              <a:solidFill>
                <a:srgbClr val="464848"/>
              </a:solidFill>
              <a:effectLst/>
              <a:latin typeface="Merriweather"/>
            </a:endParaRPr>
          </a:p>
          <a:p>
            <a:pPr algn="l"/>
            <a:r>
              <a:rPr lang="ru-RU" b="0" i="0" dirty="0">
                <a:solidFill>
                  <a:srgbClr val="464848"/>
                </a:solidFill>
                <a:effectLst/>
                <a:latin typeface="Merriweather"/>
              </a:rPr>
              <a:t>Сегодня на классических алгоритмах держится добрая половина интернета. Когда вы встречаете блок «Рекомендованные статьи» на сайте, или банк блокирует все ваши деньги на карточке после первой же покупки кофе за границей — это почти всегда дело рук одного из этих алгоритмов.</a:t>
            </a:r>
          </a:p>
          <a:p>
            <a:br>
              <a:rPr lang="ru-RU" dirty="0"/>
            </a:br>
            <a:r>
              <a:rPr lang="ru-RU" b="0" i="0" dirty="0">
                <a:solidFill>
                  <a:srgbClr val="464848"/>
                </a:solidFill>
                <a:effectLst/>
                <a:latin typeface="Merriweather"/>
              </a:rPr>
              <a:t>Да, крупные корпорации любят решать все проблемы нейросетями. Потому что лишние 2% точности для них легко конвертируются в дополнительные 2 миллиарда прибыли. Остальным же стоит включать голову. Когда задача решаема классическими методами, дешевле реализовать сколько-нибудь полезную для бизнеса систему на них, а потом думать об улучшениях. А если вы не решили задачу, то не решить её на 2% лучше вам не особо поможет.</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При всей своей популярности, классические алгоритмы настолько просты, что их легко объяснить даже ребёнку. Сегодня они как основы арифметики — пригождаются постоянно, но некоторые всё равно стали их забывать.</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Очевидно, что с учителем машина обучится быстрее и точнее, потому в боевых задачах его используют намного чаще. Эти задачи делятся на два типа: </a:t>
            </a:r>
            <a:r>
              <a:rPr lang="ru-RU" b="1" i="0" dirty="0">
                <a:solidFill>
                  <a:srgbClr val="464848"/>
                </a:solidFill>
                <a:effectLst/>
                <a:latin typeface="Merriweather"/>
              </a:rPr>
              <a:t>классификация — предсказание категории объекта, и регрессия — предсказание места на числовой прямой</a:t>
            </a:r>
            <a:r>
              <a:rPr lang="ru-RU" b="0" i="0" dirty="0">
                <a:solidFill>
                  <a:srgbClr val="464848"/>
                </a:solidFill>
                <a:effectLst/>
                <a:latin typeface="Merriweather"/>
              </a:rPr>
              <a:t>.</a:t>
            </a:r>
          </a:p>
          <a:p>
            <a:br>
              <a:rPr lang="ru-RU" b="0" i="0" dirty="0">
                <a:solidFill>
                  <a:srgbClr val="464848"/>
                </a:solidFill>
                <a:effectLst/>
                <a:latin typeface="Merriweather"/>
              </a:rPr>
            </a:br>
            <a:endParaRPr lang="ru-RU" b="0" i="0" dirty="0">
              <a:solidFill>
                <a:srgbClr val="464848"/>
              </a:solidFill>
              <a:effectLst/>
              <a:latin typeface="Merriweathe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p>
          <a:p>
            <a:pPr marL="0" lvl="0" indent="0" algn="l" rtl="0">
              <a:spcBef>
                <a:spcPts val="0"/>
              </a:spcBef>
              <a:spcAft>
                <a:spcPts val="0"/>
              </a:spcAft>
              <a:buNone/>
            </a:pPr>
            <a:r>
              <a:rPr lang="ru-RU" dirty="0"/>
              <a:t>Метод Шарпи</a:t>
            </a:r>
          </a:p>
          <a:p>
            <a:pPr marL="0" lvl="0" indent="0" algn="l" rtl="0">
              <a:spcBef>
                <a:spcPts val="0"/>
              </a:spcBef>
              <a:spcAft>
                <a:spcPts val="0"/>
              </a:spcAft>
              <a:buNone/>
            </a:pPr>
            <a:r>
              <a:rPr lang="ru-RU" dirty="0"/>
              <a:t>Регрессия</a:t>
            </a:r>
          </a:p>
          <a:p>
            <a:pPr marL="0" lvl="0" indent="0" algn="l" rtl="0">
              <a:spcBef>
                <a:spcPts val="0"/>
              </a:spcBef>
              <a:spcAft>
                <a:spcPts val="0"/>
              </a:spcAft>
              <a:buNone/>
            </a:pPr>
            <a:r>
              <a:rPr lang="ru-RU" dirty="0"/>
              <a:t>Кластеризация</a:t>
            </a:r>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p>
          <a:p>
            <a:pPr marL="0" lvl="0" indent="0" algn="l" rtl="0">
              <a:spcBef>
                <a:spcPts val="0"/>
              </a:spcBef>
              <a:spcAft>
                <a:spcPts val="0"/>
              </a:spcAft>
              <a:buNone/>
            </a:pPr>
            <a:r>
              <a:rPr lang="ru-RU" dirty="0" err="1"/>
              <a:t>Случаный</a:t>
            </a:r>
            <a:r>
              <a:rPr lang="ru-RU" dirty="0"/>
              <a:t> лес</a:t>
            </a:r>
          </a:p>
          <a:p>
            <a:pPr marL="0" lvl="0" indent="0" algn="l" rtl="0">
              <a:spcBef>
                <a:spcPts val="0"/>
              </a:spcBef>
              <a:spcAft>
                <a:spcPts val="0"/>
              </a:spcAft>
              <a:buNone/>
            </a:pPr>
            <a:r>
              <a:rPr lang="ru-RU" dirty="0"/>
              <a:t>Метод опорных векторов</a:t>
            </a:r>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Трюизм</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Треугольник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серпинского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Юпайтер</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ARCH</a:t>
            </a: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Аусформинг</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Bash</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Флукурзистенция</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Эксимеры</a:t>
            </a: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фласк</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Птеригиум</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Джанго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Аустенит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Перцептрон</a:t>
            </a: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Структура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Госса</a:t>
            </a:r>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94510-4DFF-4EE5-8960-AACFA22B1AD6}" type="slidenum">
              <a:rPr kumimoji="0" lang="ru-RU"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ru-RU"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683260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4E4E4E"/>
                </a:solidFill>
                <a:effectLst/>
                <a:latin typeface="-apple-system"/>
              </a:rPr>
              <a:t>Аналитик — это тот, кто превращает хаос данных в понятные выводы для бизнеса".</a:t>
            </a:r>
          </a:p>
          <a:p>
            <a:pPr algn="l">
              <a:buFont typeface="Arial" panose="020B0604020202020204" pitchFamily="34" charset="0"/>
              <a:buChar char="•"/>
            </a:pPr>
            <a:r>
              <a:rPr lang="ru-RU" b="0" i="0" dirty="0">
                <a:solidFill>
                  <a:srgbClr val="4E4E4E"/>
                </a:solidFill>
                <a:effectLst/>
                <a:latin typeface="-apple-system"/>
              </a:rPr>
              <a:t>"Он не просто строит графики, он отвечает на вопросы: </a:t>
            </a:r>
            <a:r>
              <a:rPr lang="ru-RU" b="1" i="0" dirty="0">
                <a:solidFill>
                  <a:srgbClr val="4E4E4E"/>
                </a:solidFill>
                <a:effectLst/>
                <a:latin typeface="-apple-system"/>
              </a:rPr>
              <a:t>Что случилось? Почему это случилось? А что нам теперь с этим делать?</a:t>
            </a:r>
            <a:r>
              <a:rPr lang="ru-RU" b="0" i="0" dirty="0">
                <a:solidFill>
                  <a:srgbClr val="4E4E4E"/>
                </a:solidFill>
                <a:effectLst/>
                <a:latin typeface="-apple-system"/>
              </a:rPr>
              <a:t>"</a:t>
            </a:r>
          </a:p>
          <a:p>
            <a:pPr algn="l">
              <a:buFont typeface="Arial" panose="020B0604020202020204" pitchFamily="34" charset="0"/>
              <a:buChar char="•"/>
            </a:pPr>
            <a:r>
              <a:rPr lang="ru-RU" b="1" i="0" dirty="0">
                <a:solidFill>
                  <a:srgbClr val="4E4E4E"/>
                </a:solidFill>
                <a:effectLst/>
                <a:latin typeface="-apple-system"/>
              </a:rPr>
              <a:t>Кейс:</a:t>
            </a:r>
            <a:r>
              <a:rPr lang="ru-RU" b="0" i="0" dirty="0">
                <a:solidFill>
                  <a:srgbClr val="4E4E4E"/>
                </a:solidFill>
                <a:effectLst/>
                <a:latin typeface="-apple-system"/>
              </a:rPr>
              <a:t> "Аналитики </a:t>
            </a:r>
            <a:r>
              <a:rPr lang="ru-RU" b="0" i="0" dirty="0" err="1">
                <a:solidFill>
                  <a:srgbClr val="4E4E4E"/>
                </a:solidFill>
                <a:effectLst/>
                <a:latin typeface="-apple-system"/>
              </a:rPr>
              <a:t>Netflix</a:t>
            </a:r>
            <a:r>
              <a:rPr lang="ru-RU" b="0" i="0" dirty="0">
                <a:solidFill>
                  <a:srgbClr val="4E4E4E"/>
                </a:solidFill>
                <a:effectLst/>
                <a:latin typeface="-apple-system"/>
              </a:rPr>
              <a:t> увидели, что зрители 'залипают' на сериалах, где следующая серия включается автоматически. Они сделали это фичей по умолчанию и увеличили время просмотра на миллионы часов".</a:t>
            </a:r>
          </a:p>
          <a:p>
            <a:pPr marL="0" marR="0" lvl="0" indent="0" algn="l" rtl="0">
              <a:lnSpc>
                <a:spcPct val="100000"/>
              </a:lnSpc>
              <a:spcBef>
                <a:spcPts val="0"/>
              </a:spcBef>
              <a:spcAft>
                <a:spcPts val="0"/>
              </a:spcAft>
              <a:buClr>
                <a:schemeClr val="lt1"/>
              </a:buClr>
              <a:buSzPts val="1200"/>
              <a:buFont typeface="Arial" panose="020B0604020202020204"/>
              <a:buNone/>
            </a:pPr>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94510-4DFF-4EE5-8960-AACFA22B1AD6}" type="slidenum">
              <a:rPr kumimoji="0" lang="ru-RU"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ru-RU"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143363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4E4E4E"/>
                </a:solidFill>
                <a:effectLst/>
                <a:latin typeface="-apple-system"/>
              </a:rPr>
              <a:t>Теперь давайте по кругу или по желанию. Имя, откуда вы (предыдущий вуз, опыт), и какая у вас суперсила? Не обязательно связанная с кодом. Например, моя  читать одновременно 30+ книг</a:t>
            </a:r>
          </a:p>
          <a:p>
            <a:endParaRPr lang="ru-RU" dirty="0"/>
          </a:p>
          <a:p>
            <a:endParaRPr lang="ru-RU" dirty="0"/>
          </a:p>
          <a:p>
            <a:pPr marL="0" lvl="0" indent="0" algn="l" rtl="0">
              <a:spcBef>
                <a:spcPts val="0"/>
              </a:spcBef>
              <a:spcAft>
                <a:spcPts val="0"/>
              </a:spcAft>
              <a:buNone/>
            </a:pPr>
            <a:r>
              <a:rPr lang="ru-RU" dirty="0"/>
              <a:t>Python</a:t>
            </a: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p>
          <a:p>
            <a:pPr marL="0" lvl="0" indent="0" algn="l" rtl="0">
              <a:spcBef>
                <a:spcPts val="0"/>
              </a:spcBef>
              <a:spcAft>
                <a:spcPts val="0"/>
              </a:spcAft>
              <a:buNone/>
            </a:pPr>
            <a:r>
              <a:rPr lang="ru-RU" dirty="0"/>
              <a:t>Метод Шарпи</a:t>
            </a:r>
          </a:p>
          <a:p>
            <a:pPr marL="0" lvl="0" indent="0" algn="l" rtl="0">
              <a:spcBef>
                <a:spcPts val="0"/>
              </a:spcBef>
              <a:spcAft>
                <a:spcPts val="0"/>
              </a:spcAft>
              <a:buNone/>
            </a:pPr>
            <a:r>
              <a:rPr lang="ru-RU" dirty="0"/>
              <a:t>Регрессия</a:t>
            </a:r>
          </a:p>
          <a:p>
            <a:pPr marL="0" lvl="0" indent="0" algn="l" rtl="0">
              <a:spcBef>
                <a:spcPts val="0"/>
              </a:spcBef>
              <a:spcAft>
                <a:spcPts val="0"/>
              </a:spcAft>
              <a:buNone/>
            </a:pPr>
            <a:r>
              <a:rPr lang="ru-RU" dirty="0"/>
              <a:t>Кластеризация</a:t>
            </a:r>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p>
          <a:p>
            <a:pPr marL="0" lvl="0" indent="0" algn="l" rtl="0">
              <a:spcBef>
                <a:spcPts val="0"/>
              </a:spcBef>
              <a:spcAft>
                <a:spcPts val="0"/>
              </a:spcAft>
              <a:buNone/>
            </a:pPr>
            <a:r>
              <a:rPr lang="ru-RU" dirty="0" err="1"/>
              <a:t>Случаный</a:t>
            </a:r>
            <a:r>
              <a:rPr lang="ru-RU" dirty="0"/>
              <a:t> лес</a:t>
            </a:r>
          </a:p>
          <a:p>
            <a:pPr marL="0" lvl="0" indent="0" algn="l" rtl="0">
              <a:spcBef>
                <a:spcPts val="0"/>
              </a:spcBef>
              <a:spcAft>
                <a:spcPts val="0"/>
              </a:spcAft>
              <a:buNone/>
            </a:pPr>
            <a:r>
              <a:rPr lang="ru-RU" dirty="0"/>
              <a:t>Метод опорных векторов</a:t>
            </a:r>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Трюизм</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Треугольник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серпинского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Юпайтер</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ARCH</a:t>
            </a: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Аусформинг</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Bash</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Флукурзистенция</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Эксимеры</a:t>
            </a: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фласк</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Птеригиум</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Джанго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Аустенит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Перцептрон</a:t>
            </a: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Структура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Госса</a:t>
            </a:r>
            <a:endParaRPr lang="ru-RU" dirty="0"/>
          </a:p>
          <a:p>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94510-4DFF-4EE5-8960-AACFA22B1AD6}" type="slidenum">
              <a:rPr kumimoji="0" lang="ru-RU"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909884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4E4E4E"/>
                </a:solidFill>
                <a:effectLst/>
                <a:latin typeface="-apple-system"/>
              </a:rPr>
              <a:t>Аналитик — это тот, кто превращает хаос данных в понятные выводы для бизнеса".</a:t>
            </a:r>
          </a:p>
          <a:p>
            <a:pPr algn="l">
              <a:buFont typeface="Arial" panose="020B0604020202020204" pitchFamily="34" charset="0"/>
              <a:buChar char="•"/>
            </a:pPr>
            <a:r>
              <a:rPr lang="ru-RU" b="0" i="0" dirty="0">
                <a:solidFill>
                  <a:srgbClr val="4E4E4E"/>
                </a:solidFill>
                <a:effectLst/>
                <a:latin typeface="-apple-system"/>
              </a:rPr>
              <a:t>"Он не просто строит графики, он отвечает на вопросы: </a:t>
            </a:r>
            <a:r>
              <a:rPr lang="ru-RU" b="1" i="0" dirty="0">
                <a:solidFill>
                  <a:srgbClr val="4E4E4E"/>
                </a:solidFill>
                <a:effectLst/>
                <a:latin typeface="-apple-system"/>
              </a:rPr>
              <a:t>Что случилось? Почему это случилось? А что нам теперь с этим делать?</a:t>
            </a:r>
            <a:r>
              <a:rPr lang="ru-RU" b="0" i="0" dirty="0">
                <a:solidFill>
                  <a:srgbClr val="4E4E4E"/>
                </a:solidFill>
                <a:effectLst/>
                <a:latin typeface="-apple-system"/>
              </a:rPr>
              <a:t>"</a:t>
            </a:r>
          </a:p>
          <a:p>
            <a:pPr algn="l">
              <a:buFont typeface="Arial" panose="020B0604020202020204" pitchFamily="34" charset="0"/>
              <a:buChar char="•"/>
            </a:pPr>
            <a:r>
              <a:rPr lang="ru-RU" b="1" i="0" dirty="0">
                <a:solidFill>
                  <a:srgbClr val="4E4E4E"/>
                </a:solidFill>
                <a:effectLst/>
                <a:latin typeface="-apple-system"/>
              </a:rPr>
              <a:t>Кейс:</a:t>
            </a:r>
            <a:r>
              <a:rPr lang="ru-RU" b="0" i="0" dirty="0">
                <a:solidFill>
                  <a:srgbClr val="4E4E4E"/>
                </a:solidFill>
                <a:effectLst/>
                <a:latin typeface="-apple-system"/>
              </a:rPr>
              <a:t> "Аналитики </a:t>
            </a:r>
            <a:r>
              <a:rPr lang="ru-RU" b="0" i="0" dirty="0" err="1">
                <a:solidFill>
                  <a:srgbClr val="4E4E4E"/>
                </a:solidFill>
                <a:effectLst/>
                <a:latin typeface="-apple-system"/>
              </a:rPr>
              <a:t>Netflix</a:t>
            </a:r>
            <a:r>
              <a:rPr lang="ru-RU" b="0" i="0" dirty="0">
                <a:solidFill>
                  <a:srgbClr val="4E4E4E"/>
                </a:solidFill>
                <a:effectLst/>
                <a:latin typeface="-apple-system"/>
              </a:rPr>
              <a:t> увидели, что зрители 'залипают' на сериалах, где следующая серия включается автоматически. Они сделали это фичей по умолчанию и увеличили время просмотра на миллионы часов".</a:t>
            </a:r>
          </a:p>
          <a:p>
            <a:pPr marL="0" marR="0" lvl="0" indent="0" algn="l" rtl="0">
              <a:lnSpc>
                <a:spcPct val="100000"/>
              </a:lnSpc>
              <a:spcBef>
                <a:spcPts val="0"/>
              </a:spcBef>
              <a:spcAft>
                <a:spcPts val="0"/>
              </a:spcAft>
              <a:buClr>
                <a:schemeClr val="lt1"/>
              </a:buClr>
              <a:buSzPts val="1200"/>
              <a:buFont typeface="Arial" panose="020B0604020202020204"/>
              <a:buNone/>
            </a:pPr>
            <a:endParaRPr lang="ru-RU"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94510-4DFF-4EE5-8960-AACFA22B1AD6}" type="slidenum">
              <a:rPr kumimoji="0" lang="ru-RU"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ru-RU"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202237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33</a:t>
            </a:fld>
            <a:endParaRPr lang="ru-R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34</a:t>
            </a:fld>
            <a:endParaRPr lang="ru-R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35</a:t>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p>
          <a:p>
            <a:pPr marL="0" lvl="0" indent="0" algn="l" rtl="0">
              <a:spcBef>
                <a:spcPts val="0"/>
              </a:spcBef>
              <a:spcAft>
                <a:spcPts val="0"/>
              </a:spcAft>
              <a:buNone/>
            </a:pPr>
            <a:r>
              <a:rPr lang="ru-RU" dirty="0"/>
              <a:t>Метод Шарпи</a:t>
            </a:r>
          </a:p>
          <a:p>
            <a:pPr marL="0" lvl="0" indent="0" algn="l" rtl="0">
              <a:spcBef>
                <a:spcPts val="0"/>
              </a:spcBef>
              <a:spcAft>
                <a:spcPts val="0"/>
              </a:spcAft>
              <a:buNone/>
            </a:pPr>
            <a:r>
              <a:rPr lang="ru-RU" dirty="0"/>
              <a:t>Регрессия</a:t>
            </a:r>
          </a:p>
          <a:p>
            <a:pPr marL="0" lvl="0" indent="0" algn="l" rtl="0">
              <a:spcBef>
                <a:spcPts val="0"/>
              </a:spcBef>
              <a:spcAft>
                <a:spcPts val="0"/>
              </a:spcAft>
              <a:buNone/>
            </a:pPr>
            <a:r>
              <a:rPr lang="ru-RU" dirty="0"/>
              <a:t>Кластеризация</a:t>
            </a:r>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p>
          <a:p>
            <a:pPr marL="0" lvl="0" indent="0" algn="l" rtl="0">
              <a:spcBef>
                <a:spcPts val="0"/>
              </a:spcBef>
              <a:spcAft>
                <a:spcPts val="0"/>
              </a:spcAft>
              <a:buNone/>
            </a:pPr>
            <a:r>
              <a:rPr lang="ru-RU" dirty="0" err="1"/>
              <a:t>Случаный</a:t>
            </a:r>
            <a:r>
              <a:rPr lang="ru-RU" dirty="0"/>
              <a:t> лес</a:t>
            </a:r>
          </a:p>
          <a:p>
            <a:pPr marL="0" lvl="0" indent="0" algn="l" rtl="0">
              <a:spcBef>
                <a:spcPts val="0"/>
              </a:spcBef>
              <a:spcAft>
                <a:spcPts val="0"/>
              </a:spcAft>
              <a:buNone/>
            </a:pPr>
            <a:r>
              <a:rPr lang="ru-RU" dirty="0"/>
              <a:t>Метод опорных векторов</a:t>
            </a:r>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Трюизм</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Треугольник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серпинского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Юпайтер</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ARCH</a:t>
            </a: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Аусформинг</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Bash</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Флукурзистенция</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Эксимеры</a:t>
            </a: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фласк</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Птеригиум</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Джанго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Аустенит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Перцептрон</a:t>
            </a: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Структура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Госса</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4</a:t>
            </a:fld>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Arial" panose="020B0604020202020204" pitchFamily="34" charset="0"/>
              <a:buChar char="•"/>
            </a:pPr>
            <a:r>
              <a:rPr lang="ru-RU" b="0" i="0" dirty="0">
                <a:solidFill>
                  <a:srgbClr val="4E4E4E"/>
                </a:solidFill>
                <a:effectLst/>
                <a:latin typeface="-apple-system"/>
              </a:rPr>
              <a:t>Аналитик — это тот, кто превращает хаос данных в понятные выводы для бизнеса".</a:t>
            </a:r>
          </a:p>
          <a:p>
            <a:pPr algn="l">
              <a:buFont typeface="Arial" panose="020B0604020202020204" pitchFamily="34" charset="0"/>
              <a:buChar char="•"/>
            </a:pPr>
            <a:r>
              <a:rPr lang="ru-RU" b="0" i="0" dirty="0">
                <a:solidFill>
                  <a:srgbClr val="4E4E4E"/>
                </a:solidFill>
                <a:effectLst/>
                <a:latin typeface="-apple-system"/>
              </a:rPr>
              <a:t>"Он не просто строит графики, он отвечает на вопросы: </a:t>
            </a:r>
            <a:r>
              <a:rPr lang="ru-RU" b="1" i="0" dirty="0">
                <a:solidFill>
                  <a:srgbClr val="4E4E4E"/>
                </a:solidFill>
                <a:effectLst/>
                <a:latin typeface="-apple-system"/>
              </a:rPr>
              <a:t>Что случилось? Почему это случилось? А что нам теперь с этим делать?</a:t>
            </a:r>
            <a:r>
              <a:rPr lang="ru-RU" b="0" i="0" dirty="0">
                <a:solidFill>
                  <a:srgbClr val="4E4E4E"/>
                </a:solidFill>
                <a:effectLst/>
                <a:latin typeface="-apple-system"/>
              </a:rPr>
              <a:t>"</a:t>
            </a:r>
          </a:p>
          <a:p>
            <a:pPr algn="l">
              <a:buFont typeface="Arial" panose="020B0604020202020204" pitchFamily="34" charset="0"/>
              <a:buChar char="•"/>
            </a:pPr>
            <a:r>
              <a:rPr lang="ru-RU" b="1" i="0" dirty="0">
                <a:solidFill>
                  <a:srgbClr val="4E4E4E"/>
                </a:solidFill>
                <a:effectLst/>
                <a:latin typeface="-apple-system"/>
              </a:rPr>
              <a:t>Кейс:</a:t>
            </a:r>
            <a:r>
              <a:rPr lang="ru-RU" b="0" i="0" dirty="0">
                <a:solidFill>
                  <a:srgbClr val="4E4E4E"/>
                </a:solidFill>
                <a:effectLst/>
                <a:latin typeface="-apple-system"/>
              </a:rPr>
              <a:t> "Аналитики </a:t>
            </a:r>
            <a:r>
              <a:rPr lang="ru-RU" b="0" i="0" dirty="0" err="1">
                <a:solidFill>
                  <a:srgbClr val="4E4E4E"/>
                </a:solidFill>
                <a:effectLst/>
                <a:latin typeface="-apple-system"/>
              </a:rPr>
              <a:t>Netflix</a:t>
            </a:r>
            <a:r>
              <a:rPr lang="ru-RU" b="0" i="0" dirty="0">
                <a:solidFill>
                  <a:srgbClr val="4E4E4E"/>
                </a:solidFill>
                <a:effectLst/>
                <a:latin typeface="-apple-system"/>
              </a:rPr>
              <a:t> увидели, что зрители 'залипают' на сериалах, где следующая серия включается автоматически. Они сделали это фичей по умолчанию и увеличили время просмотра на миллионы часов".</a:t>
            </a:r>
          </a:p>
          <a:p>
            <a:pPr marL="0" marR="0" lvl="0" indent="0" algn="l" rtl="0">
              <a:lnSpc>
                <a:spcPct val="100000"/>
              </a:lnSpc>
              <a:spcBef>
                <a:spcPts val="0"/>
              </a:spcBef>
              <a:spcAft>
                <a:spcPts val="0"/>
              </a:spcAft>
              <a:buClr>
                <a:schemeClr val="lt1"/>
              </a:buClr>
              <a:buSzPts val="1200"/>
              <a:buFont typeface="Arial" panose="020B0604020202020204"/>
              <a:buNone/>
            </a:pP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t>5</a:t>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t>6</a:t>
            </a:fld>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t>7</a:t>
            </a:fld>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t>8</a:t>
            </a:fld>
            <a:endParaRPr>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0708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t>9</a:t>
            </a:fld>
            <a:endParaRPr>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913618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r Table">
  <p:cSld name="For Table">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586001" y="474130"/>
            <a:ext cx="10566837" cy="4985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panose="020B0604020202020204"/>
              <a:buNone/>
              <a:defRPr sz="3600" b="1" i="0" u="none" strike="noStrike" cap="none">
                <a:solidFill>
                  <a:srgbClr val="3A393C"/>
                </a:solidFill>
                <a:latin typeface="Croc" panose="020B0502020203020203" pitchFamily="34" charset="0"/>
                <a:ea typeface="Croc" panose="020B0502020203020203" pitchFamily="34" charset="0"/>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6" name="Google Shape;76;p76"/>
          <p:cNvSpPr txBox="1">
            <a:spLocks noGrp="1"/>
          </p:cNvSpPr>
          <p:nvPr>
            <p:ph type="sldNum" idx="12"/>
          </p:nvPr>
        </p:nvSpPr>
        <p:spPr>
          <a:xfrm>
            <a:off x="8885851" y="6363938"/>
            <a:ext cx="2743200" cy="27695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b="0" i="0">
                <a:latin typeface="Croc" panose="020B0502020203020203"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ru-RU" smtClean="0"/>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bg>
      <p:bgPr>
        <a:solidFill>
          <a:schemeClr val="lt1"/>
        </a:solid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561974" y="559126"/>
            <a:ext cx="11079164" cy="56641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21"/>
          <p:cNvSpPr txBox="1">
            <a:spLocks noGrp="1"/>
          </p:cNvSpPr>
          <p:nvPr>
            <p:ph type="sldNum" idx="12"/>
          </p:nvPr>
        </p:nvSpPr>
        <p:spPr>
          <a:xfrm>
            <a:off x="8989245" y="6146306"/>
            <a:ext cx="2654968" cy="200359"/>
          </a:xfrm>
          <a:prstGeom prst="rect">
            <a:avLst/>
          </a:prstGeom>
          <a:noFill/>
          <a:ln>
            <a:noFill/>
          </a:ln>
        </p:spPr>
        <p:txBody>
          <a:bodyPr spcFirstLastPara="1" wrap="square" lIns="0" tIns="0" rIns="0" bIns="0" anchor="ctr" anchorCtr="0">
            <a:spAutoFit/>
          </a:bodyPr>
          <a:lstStyle>
            <a:lvl1pPr marL="0" lvl="0" indent="0" algn="r">
              <a:spcBef>
                <a:spcPts val="0"/>
              </a:spcBef>
              <a:buNone/>
              <a:defRPr sz="1200" b="0" i="0">
                <a:solidFill>
                  <a:schemeClr val="lt1"/>
                </a:solidFill>
                <a:latin typeface="Montserrat"/>
                <a:ea typeface="Montserrat"/>
                <a:cs typeface="Montserrat"/>
                <a:sym typeface="Montserrat"/>
              </a:defRPr>
            </a:lvl1pPr>
            <a:lvl2pPr marL="0" lvl="1" indent="0" algn="r">
              <a:spcBef>
                <a:spcPts val="0"/>
              </a:spcBef>
              <a:buNone/>
              <a:defRPr sz="1200" b="0" i="0">
                <a:solidFill>
                  <a:schemeClr val="lt1"/>
                </a:solidFill>
                <a:latin typeface="Montserrat"/>
                <a:ea typeface="Montserrat"/>
                <a:cs typeface="Montserrat"/>
                <a:sym typeface="Montserrat"/>
              </a:defRPr>
            </a:lvl2pPr>
            <a:lvl3pPr marL="0" lvl="2" indent="0" algn="r">
              <a:spcBef>
                <a:spcPts val="0"/>
              </a:spcBef>
              <a:buNone/>
              <a:defRPr sz="1200" b="0" i="0">
                <a:solidFill>
                  <a:schemeClr val="lt1"/>
                </a:solidFill>
                <a:latin typeface="Montserrat"/>
                <a:ea typeface="Montserrat"/>
                <a:cs typeface="Montserrat"/>
                <a:sym typeface="Montserrat"/>
              </a:defRPr>
            </a:lvl3pPr>
            <a:lvl4pPr marL="0" lvl="3" indent="0" algn="r">
              <a:spcBef>
                <a:spcPts val="0"/>
              </a:spcBef>
              <a:buNone/>
              <a:defRPr sz="1200" b="0" i="0">
                <a:solidFill>
                  <a:schemeClr val="lt1"/>
                </a:solidFill>
                <a:latin typeface="Montserrat"/>
                <a:ea typeface="Montserrat"/>
                <a:cs typeface="Montserrat"/>
                <a:sym typeface="Montserrat"/>
              </a:defRPr>
            </a:lvl4pPr>
            <a:lvl5pPr marL="0" lvl="4" indent="0" algn="r">
              <a:spcBef>
                <a:spcPts val="0"/>
              </a:spcBef>
              <a:buNone/>
              <a:defRPr sz="1200" b="0" i="0">
                <a:solidFill>
                  <a:schemeClr val="lt1"/>
                </a:solidFill>
                <a:latin typeface="Montserrat"/>
                <a:ea typeface="Montserrat"/>
                <a:cs typeface="Montserrat"/>
                <a:sym typeface="Montserrat"/>
              </a:defRPr>
            </a:lvl5pPr>
            <a:lvl6pPr marL="0" lvl="5" indent="0" algn="r">
              <a:spcBef>
                <a:spcPts val="0"/>
              </a:spcBef>
              <a:buNone/>
              <a:defRPr sz="1200" b="0" i="0">
                <a:solidFill>
                  <a:schemeClr val="lt1"/>
                </a:solidFill>
                <a:latin typeface="Montserrat"/>
                <a:ea typeface="Montserrat"/>
                <a:cs typeface="Montserrat"/>
                <a:sym typeface="Montserrat"/>
              </a:defRPr>
            </a:lvl6pPr>
            <a:lvl7pPr marL="0" lvl="6" indent="0" algn="r">
              <a:spcBef>
                <a:spcPts val="0"/>
              </a:spcBef>
              <a:buNone/>
              <a:defRPr sz="1200" b="0" i="0">
                <a:solidFill>
                  <a:schemeClr val="lt1"/>
                </a:solidFill>
                <a:latin typeface="Montserrat"/>
                <a:ea typeface="Montserrat"/>
                <a:cs typeface="Montserrat"/>
                <a:sym typeface="Montserrat"/>
              </a:defRPr>
            </a:lvl7pPr>
            <a:lvl8pPr marL="0" lvl="7" indent="0" algn="r">
              <a:spcBef>
                <a:spcPts val="0"/>
              </a:spcBef>
              <a:buNone/>
              <a:defRPr sz="1200" b="0" i="0">
                <a:solidFill>
                  <a:schemeClr val="lt1"/>
                </a:solidFill>
                <a:latin typeface="Montserrat"/>
                <a:ea typeface="Montserrat"/>
                <a:cs typeface="Montserrat"/>
                <a:sym typeface="Montserrat"/>
              </a:defRPr>
            </a:lvl8pPr>
            <a:lvl9pPr marL="0" lvl="8" indent="0" algn="r">
              <a:spcBef>
                <a:spcPts val="0"/>
              </a:spcBef>
              <a:buNone/>
              <a:defRPr sz="1200" b="0" i="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586001" y="474130"/>
            <a:ext cx="10566837" cy="398571"/>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panose="020B0604020202020204"/>
              <a:buNone/>
              <a:defRPr sz="2800" b="0" i="0" u="none" strike="noStrike" cap="none">
                <a:solidFill>
                  <a:srgbClr val="3A393C"/>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18"/>
          <p:cNvSpPr txBox="1">
            <a:spLocks noGrp="1"/>
          </p:cNvSpPr>
          <p:nvPr>
            <p:ph type="body" idx="1"/>
          </p:nvPr>
        </p:nvSpPr>
        <p:spPr>
          <a:xfrm>
            <a:off x="586001" y="1249017"/>
            <a:ext cx="5818044"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1800"/>
              <a:buNone/>
              <a:defRPr sz="1800" b="0" i="0">
                <a:solidFill>
                  <a:srgbClr val="3A393C"/>
                </a:solidFill>
                <a:latin typeface="Arial" panose="020B0604020202020204"/>
                <a:ea typeface="Arial" panose="020B0604020202020204"/>
                <a:cs typeface="Arial" panose="020B0604020202020204"/>
                <a:sym typeface="Arial" panose="020B0604020202020204"/>
              </a:defRPr>
            </a:lvl1pPr>
            <a:lvl2pPr marL="914400" lvl="1" indent="-320040" algn="l">
              <a:lnSpc>
                <a:spcPct val="100000"/>
              </a:lnSpc>
              <a:spcBef>
                <a:spcPts val="500"/>
              </a:spcBef>
              <a:spcAft>
                <a:spcPts val="0"/>
              </a:spcAft>
              <a:buSzPts val="1440"/>
              <a:buChar char="•"/>
              <a:defRPr/>
            </a:lvl2pPr>
            <a:lvl3pPr marL="1371600" lvl="2" indent="-302895" algn="l">
              <a:lnSpc>
                <a:spcPct val="100000"/>
              </a:lnSpc>
              <a:spcBef>
                <a:spcPts val="0"/>
              </a:spcBef>
              <a:spcAft>
                <a:spcPts val="0"/>
              </a:spcAft>
              <a:buSzPts val="117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8"/>
          <p:cNvSpPr txBox="1">
            <a:spLocks noGrp="1"/>
          </p:cNvSpPr>
          <p:nvPr>
            <p:ph type="sldNum" idx="12"/>
          </p:nvPr>
        </p:nvSpPr>
        <p:spPr>
          <a:xfrm>
            <a:off x="8885851" y="6363918"/>
            <a:ext cx="2743200" cy="27699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Таблица, диаграмма">
    <p:spTree>
      <p:nvGrpSpPr>
        <p:cNvPr id="1" name=""/>
        <p:cNvGrpSpPr/>
        <p:nvPr/>
      </p:nvGrpSpPr>
      <p:grpSpPr>
        <a:xfrm>
          <a:off x="0" y="0"/>
          <a:ext cx="0" cy="0"/>
          <a:chOff x="0" y="0"/>
          <a:chExt cx="0" cy="0"/>
        </a:xfrm>
      </p:grpSpPr>
      <p:sp>
        <p:nvSpPr>
          <p:cNvPr id="5" name="Заголовок 55"/>
          <p:cNvSpPr>
            <a:spLocks noGrp="1"/>
          </p:cNvSpPr>
          <p:nvPr>
            <p:ph type="title" hasCustomPrompt="1"/>
          </p:nvPr>
        </p:nvSpPr>
        <p:spPr>
          <a:xfrm>
            <a:off x="586001" y="474130"/>
            <a:ext cx="10566837" cy="387798"/>
          </a:xfrm>
          <a:prstGeom prst="rect">
            <a:avLst/>
          </a:prstGeom>
        </p:spPr>
        <p:txBody>
          <a:bodyPr lIns="0" tIns="0" rIns="0" bIns="0">
            <a:spAutoFit/>
          </a:bodyPr>
          <a:lstStyle>
            <a:lvl1pPr>
              <a:defRPr sz="2800" b="1">
                <a:solidFill>
                  <a:schemeClr val="tx1">
                    <a:lumMod val="75000"/>
                  </a:schemeClr>
                </a:solidFill>
              </a:defRPr>
            </a:lvl1pPr>
          </a:lstStyle>
          <a:p>
            <a:r>
              <a:rPr lang="ru-RU" dirty="0"/>
              <a:t>Заголовок</a:t>
            </a:r>
            <a:r>
              <a:rPr lang="en-US" dirty="0"/>
              <a:t>, Arial Bold 28 px</a:t>
            </a:r>
            <a:endParaRPr lang="ru-RU" dirty="0"/>
          </a:p>
        </p:txBody>
      </p:sp>
      <p:sp>
        <p:nvSpPr>
          <p:cNvPr id="7" name="Рисунок 10"/>
          <p:cNvSpPr>
            <a:spLocks noChangeAspect="1"/>
          </p:cNvSpPr>
          <p:nvPr userDrawn="1"/>
        </p:nvSpPr>
        <p:spPr>
          <a:xfrm>
            <a:off x="587154" y="6422332"/>
            <a:ext cx="557698" cy="144000"/>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00A460"/>
          </a:solidFill>
          <a:ln w="1168" cap="flat">
            <a:noFill/>
            <a:prstDash val="solid"/>
            <a:miter/>
          </a:ln>
        </p:spPr>
        <p:txBody>
          <a:bodyPr rtlCol="0" anchor="ctr"/>
          <a:lstStyle/>
          <a:p>
            <a:endParaRPr lang="ru-RU"/>
          </a:p>
        </p:txBody>
      </p:sp>
      <p:sp>
        <p:nvSpPr>
          <p:cNvPr id="3" name="Номер слайда 2"/>
          <p:cNvSpPr>
            <a:spLocks noGrp="1"/>
          </p:cNvSpPr>
          <p:nvPr>
            <p:ph type="sldNum" sz="quarter" idx="10"/>
          </p:nvPr>
        </p:nvSpPr>
        <p:spPr/>
        <p:txBody>
          <a:bodyPr/>
          <a:lstStyle/>
          <a:p>
            <a:fld id="{1947F118-66FC-BE48-93F4-28945D1606A6}" type="slidenum">
              <a:rPr lang="ru-RU" smtClean="0"/>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roc" panose="020B0502020203020203" pitchFamily="34" charset="0"/>
              </a:defRPr>
            </a:lvl1pPr>
          </a:lstStyle>
          <a:p>
            <a:fld id="{546C4442-DC2B-4CDC-9776-D734847D2FFA}" type="datetimeFigureOut">
              <a:rPr lang="ru-RU" smtClean="0"/>
              <a:t>23.10.2025</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roc" panose="020B0502020203020203" pitchFamily="34" charset="0"/>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roc" panose="020B0502020203020203" pitchFamily="34" charset="0"/>
              </a:defRPr>
            </a:lvl1pPr>
          </a:lstStyle>
          <a:p>
            <a:fld id="{3F32E96D-4ADC-4D01-A0B1-ED7E4C3E83EE}" type="slidenum">
              <a:rPr lang="ru-RU" smtClean="0"/>
              <a:t>‹#›</a:t>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b="0" i="0" kern="1200">
          <a:solidFill>
            <a:schemeClr val="tx1"/>
          </a:solidFill>
          <a:latin typeface="Croc" panose="020B05020202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roc" panose="020B05020202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roc" panose="020B05020202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roc" panose="020B05020202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1.bin"/><Relationship Id="rId10" Type="http://schemas.openxmlformats.org/officeDocument/2006/relationships/image" Target="../media/image11.png"/><Relationship Id="rId4" Type="http://schemas.openxmlformats.org/officeDocument/2006/relationships/notesSlide" Target="../notesSlides/notesSlide13.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1.bin"/><Relationship Id="rId4" Type="http://schemas.openxmlformats.org/officeDocument/2006/relationships/notesSlide" Target="../notesSlides/notesSlide14.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file:////Users/ykorovina/Desktop/jeswin-thomas-guLAk5gqj-Y-unsplash.jpg" TargetMode="Externa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mailto:vorobyevdaniel@gmail.com" TargetMode="External"/><Relationship Id="rId5" Type="http://schemas.openxmlformats.org/officeDocument/2006/relationships/hyperlink" Target="https://stepik.org/course/3356/syllabus" TargetMode="External"/><Relationship Id="rId4" Type="http://schemas.openxmlformats.org/officeDocument/2006/relationships/hyperlink" Target="https://github.com/HerrEnot/MISIS_202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file:////Users/ykorovina/Desktop/jeswin-thomas-guLAk5gqj-Y-unsplash.jpg"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885" y="-972454"/>
            <a:ext cx="5483077" cy="5400000"/>
          </a:xfrm>
          <a:prstGeom prst="rect">
            <a:avLst/>
          </a:prstGeom>
        </p:spPr>
      </p:pic>
      <p:sp>
        <p:nvSpPr>
          <p:cNvPr id="19" name="TextBox 18"/>
          <p:cNvSpPr txBox="1"/>
          <p:nvPr/>
        </p:nvSpPr>
        <p:spPr>
          <a:xfrm>
            <a:off x="346364" y="391245"/>
            <a:ext cx="10349346" cy="6069965"/>
          </a:xfrm>
          <a:prstGeom prst="rect">
            <a:avLst/>
          </a:prstGeom>
          <a:noFill/>
        </p:spPr>
        <p:txBody>
          <a:bodyPr wrap="square" lIns="0" rtlCol="0">
            <a:spAutoFit/>
          </a:bodyPr>
          <a:lstStyle/>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Языки программирования для работы с большими данными.</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Python, часть 1.Вводная лекция</a:t>
            </a:r>
          </a:p>
          <a:p>
            <a:pPr>
              <a:lnSpc>
                <a:spcPct val="90000"/>
              </a:lnSpc>
            </a:pPr>
            <a:r>
              <a:rPr lang="ru-RU" sz="4800" dirty="0">
                <a:solidFill>
                  <a:schemeClr val="bg1"/>
                </a:solidFill>
              </a:rPr>
              <a:t>1</a:t>
            </a:r>
            <a:r>
              <a:rPr lang="en-US" sz="4800" dirty="0">
                <a:solidFill>
                  <a:schemeClr val="bg1"/>
                </a:solidFill>
              </a:rPr>
              <a:t> </a:t>
            </a:r>
            <a:r>
              <a:rPr lang="ru-RU" sz="4800" dirty="0">
                <a:solidFill>
                  <a:schemeClr val="bg1"/>
                </a:solidFill>
              </a:rPr>
              <a:t>семестр 202</a:t>
            </a:r>
            <a:r>
              <a:rPr lang="ru-RU" altLang="en-US" sz="4800" dirty="0">
                <a:solidFill>
                  <a:schemeClr val="bg1"/>
                </a:solidFill>
              </a:rPr>
              <a:t>5</a:t>
            </a:r>
            <a:r>
              <a:rPr lang="ru-RU" sz="4800" dirty="0">
                <a:solidFill>
                  <a:schemeClr val="bg1"/>
                </a:solidFill>
              </a:rPr>
              <a:t>/202</a:t>
            </a:r>
            <a:r>
              <a:rPr lang="ru-RU" altLang="en-US" sz="4800" dirty="0">
                <a:solidFill>
                  <a:schemeClr val="bg1"/>
                </a:solidFill>
              </a:rPr>
              <a:t>6</a:t>
            </a:r>
            <a:r>
              <a:rPr lang="ru-RU" sz="4800" dirty="0">
                <a:solidFill>
                  <a:schemeClr val="bg1"/>
                </a:solidFill>
              </a:rPr>
              <a:t> уч. года</a:t>
            </a: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
        <p:nvSpPr>
          <p:cNvPr id="20" name="TextBox 19"/>
          <p:cNvSpPr txBox="1"/>
          <p:nvPr/>
        </p:nvSpPr>
        <p:spPr>
          <a:xfrm>
            <a:off x="596019" y="6038189"/>
            <a:ext cx="6356349" cy="584775"/>
          </a:xfrm>
          <a:prstGeom prst="rect">
            <a:avLst/>
          </a:prstGeom>
          <a:noFill/>
        </p:spPr>
        <p:txBody>
          <a:bodyPr wrap="square" lIns="0" rtlCol="0">
            <a:spAutoFit/>
          </a:bodyPr>
          <a:lstStyle/>
          <a:p>
            <a:r>
              <a:rPr lang="ru-RU" sz="3200" dirty="0">
                <a:solidFill>
                  <a:schemeClr val="bg1"/>
                </a:solidFill>
                <a:latin typeface="Croc" panose="020B0502020203020203" pitchFamily="34" charset="0"/>
              </a:rPr>
              <a:t>Воробьев Даниил</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p:cNvSpPr/>
          <p:nvPr/>
        </p:nvSpPr>
        <p:spPr>
          <a:xfrm>
            <a:off x="9525"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Slide" r:id="rId5" imgW="5715" imgH="5715" progId="TCLayout.ActiveDocument.1">
                  <p:embed/>
                </p:oleObj>
              </mc:Choice>
              <mc:Fallback>
                <p:oleObj name="think-cell Slide" r:id="rId5" imgW="5715" imgH="5715" progId="TCLayout.ActiveDocument.1">
                  <p:embed/>
                  <p:pic>
                    <p:nvPicPr>
                      <p:cNvPr id="2" name="Объект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43"/>
          <p:cNvSpPr/>
          <p:nvPr/>
        </p:nvSpPr>
        <p:spPr>
          <a:xfrm>
            <a:off x="567060" y="2882728"/>
            <a:ext cx="2804052"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buClr>
                <a:schemeClr val="accent1"/>
              </a:buClr>
            </a:pPr>
            <a:r>
              <a:rPr lang="ru-RU" sz="2000" b="0" i="0" dirty="0">
                <a:solidFill>
                  <a:srgbClr val="4E4E4E"/>
                </a:solidFill>
                <a:effectLst/>
                <a:latin typeface="-apple-system"/>
              </a:rPr>
              <a:t>Строит дороги и трубопроводы для данных</a:t>
            </a:r>
            <a:endParaRPr lang="ru-RU" sz="16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en-US" sz="1600" dirty="0">
              <a:solidFill>
                <a:schemeClr val="dk1"/>
              </a:solidFill>
              <a:latin typeface="Croc" panose="020B0502020203020203" pitchFamily="34" charset="0"/>
              <a:cs typeface="Arial" panose="020B0604020202020204"/>
            </a:endParaRPr>
          </a:p>
        </p:txBody>
      </p:sp>
      <p:sp>
        <p:nvSpPr>
          <p:cNvPr id="17" name="Rectangle 53"/>
          <p:cNvSpPr/>
          <p:nvPr/>
        </p:nvSpPr>
        <p:spPr>
          <a:xfrm>
            <a:off x="549698" y="1727453"/>
            <a:ext cx="2813686" cy="1155275"/>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i="0" dirty="0">
                <a:effectLst/>
                <a:latin typeface="-apple-system"/>
              </a:rPr>
              <a:t>Data Engineer (DE)</a:t>
            </a:r>
            <a:endParaRPr lang="en-US" sz="1600" b="1" dirty="0">
              <a:solidFill>
                <a:schemeClr val="bg1"/>
              </a:solidFill>
              <a:latin typeface="Croc" panose="020B0502020203020203" pitchFamily="34" charset="0"/>
              <a:cs typeface="Arial" panose="020B0604020202020204"/>
            </a:endParaRP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panose="020B0604020202020204"/>
              <a:buNone/>
            </a:pPr>
            <a:r>
              <a:rPr lang="ru-RU" b="0" dirty="0">
                <a:solidFill>
                  <a:schemeClr val="bg1"/>
                </a:solidFill>
              </a:rPr>
              <a:t>Семья </a:t>
            </a:r>
            <a:r>
              <a:rPr lang="en-US" b="0" dirty="0">
                <a:solidFill>
                  <a:schemeClr val="bg1"/>
                </a:solidFill>
              </a:rPr>
              <a:t>Data-</a:t>
            </a:r>
            <a:r>
              <a:rPr lang="ru-RU" b="0" dirty="0">
                <a:solidFill>
                  <a:schemeClr val="bg1"/>
                </a:solidFill>
              </a:rPr>
              <a:t>профессий</a:t>
            </a:r>
            <a:endParaRPr b="0" dirty="0">
              <a:solidFill>
                <a:schemeClr val="bg1"/>
              </a:solidFill>
            </a:endParaRPr>
          </a:p>
        </p:txBody>
      </p:sp>
      <p:sp>
        <p:nvSpPr>
          <p:cNvPr id="3" name="TextBox 2"/>
          <p:cNvSpPr txBox="1"/>
          <p:nvPr/>
        </p:nvSpPr>
        <p:spPr>
          <a:xfrm>
            <a:off x="-2617940" y="7189940"/>
            <a:ext cx="184731" cy="307777"/>
          </a:xfrm>
          <a:prstGeom prst="rect">
            <a:avLst/>
          </a:prstGeom>
          <a:noFill/>
        </p:spPr>
        <p:txBody>
          <a:bodyPr wrap="none" rtlCol="0">
            <a:spAutoFit/>
          </a:bodyPr>
          <a:lstStyle/>
          <a:p>
            <a:endParaRPr lang="ru-RU" dirty="0"/>
          </a:p>
        </p:txBody>
      </p:sp>
      <p:sp>
        <p:nvSpPr>
          <p:cNvPr id="15" name="Rectangle 53">
            <a:extLst>
              <a:ext uri="{FF2B5EF4-FFF2-40B4-BE49-F238E27FC236}">
                <a16:creationId xmlns:a16="http://schemas.microsoft.com/office/drawing/2014/main" id="{FD926266-9EDD-4212-B04F-BE9BA3559330}"/>
              </a:ext>
            </a:extLst>
          </p:cNvPr>
          <p:cNvSpPr/>
          <p:nvPr/>
        </p:nvSpPr>
        <p:spPr>
          <a:xfrm>
            <a:off x="3470383" y="1727453"/>
            <a:ext cx="2813686" cy="1155275"/>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i="0" dirty="0">
                <a:effectLst/>
                <a:latin typeface="-apple-system"/>
              </a:rPr>
              <a:t>Data Analyst (DA)</a:t>
            </a:r>
            <a:endParaRPr lang="en-US" sz="1600" b="1" dirty="0">
              <a:solidFill>
                <a:schemeClr val="bg1"/>
              </a:solidFill>
              <a:latin typeface="Croc" panose="020B0502020203020203" pitchFamily="34" charset="0"/>
              <a:cs typeface="Arial" panose="020B0604020202020204"/>
            </a:endParaRPr>
          </a:p>
        </p:txBody>
      </p:sp>
      <p:sp>
        <p:nvSpPr>
          <p:cNvPr id="19" name="Rectangle 53">
            <a:extLst>
              <a:ext uri="{FF2B5EF4-FFF2-40B4-BE49-F238E27FC236}">
                <a16:creationId xmlns:a16="http://schemas.microsoft.com/office/drawing/2014/main" id="{449F7701-9535-4FAE-A84D-4A7047443549}"/>
              </a:ext>
            </a:extLst>
          </p:cNvPr>
          <p:cNvSpPr/>
          <p:nvPr/>
        </p:nvSpPr>
        <p:spPr>
          <a:xfrm>
            <a:off x="6375612" y="1727454"/>
            <a:ext cx="2813686" cy="1155275"/>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i="0" dirty="0">
                <a:effectLst/>
                <a:latin typeface="-apple-system"/>
              </a:rPr>
              <a:t>Data Scientist (DS)</a:t>
            </a:r>
            <a:endParaRPr lang="en-US" sz="1600" b="1" dirty="0">
              <a:solidFill>
                <a:schemeClr val="bg1"/>
              </a:solidFill>
              <a:latin typeface="Croc" panose="020B0502020203020203" pitchFamily="34" charset="0"/>
              <a:cs typeface="Arial" panose="020B0604020202020204"/>
            </a:endParaRPr>
          </a:p>
        </p:txBody>
      </p:sp>
      <p:sp>
        <p:nvSpPr>
          <p:cNvPr id="20" name="Rectangle 53">
            <a:extLst>
              <a:ext uri="{FF2B5EF4-FFF2-40B4-BE49-F238E27FC236}">
                <a16:creationId xmlns:a16="http://schemas.microsoft.com/office/drawing/2014/main" id="{A66234FB-5FF5-44F9-883B-02F82A4BD6B7}"/>
              </a:ext>
            </a:extLst>
          </p:cNvPr>
          <p:cNvSpPr/>
          <p:nvPr/>
        </p:nvSpPr>
        <p:spPr>
          <a:xfrm>
            <a:off x="9288569" y="1727453"/>
            <a:ext cx="2813686" cy="1155275"/>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i="0" dirty="0">
                <a:effectLst/>
                <a:latin typeface="-apple-system"/>
              </a:rPr>
              <a:t>Machine Learning Engineer (MLE)</a:t>
            </a:r>
            <a:endParaRPr lang="en-US" sz="1600" b="1" dirty="0">
              <a:solidFill>
                <a:schemeClr val="bg1"/>
              </a:solidFill>
              <a:latin typeface="Croc" panose="020B0502020203020203" pitchFamily="34" charset="0"/>
              <a:cs typeface="Arial" panose="020B0604020202020204"/>
            </a:endParaRPr>
          </a:p>
        </p:txBody>
      </p:sp>
      <p:sp>
        <p:nvSpPr>
          <p:cNvPr id="25" name="Rectangle 43">
            <a:extLst>
              <a:ext uri="{FF2B5EF4-FFF2-40B4-BE49-F238E27FC236}">
                <a16:creationId xmlns:a16="http://schemas.microsoft.com/office/drawing/2014/main" id="{31C6957C-13EE-4109-942E-A7CCF06EF7F3}"/>
              </a:ext>
            </a:extLst>
          </p:cNvPr>
          <p:cNvSpPr/>
          <p:nvPr/>
        </p:nvSpPr>
        <p:spPr>
          <a:xfrm>
            <a:off x="9293386" y="2880608"/>
            <a:ext cx="2804052"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ru-RU" sz="2000" b="0" i="0" dirty="0">
                <a:solidFill>
                  <a:srgbClr val="4E4E4E"/>
                </a:solidFill>
                <a:effectLst/>
                <a:latin typeface="-apple-system"/>
              </a:rPr>
              <a:t>Превращает прототипы предсказаний в работающий автопилот для </a:t>
            </a:r>
            <a:r>
              <a:rPr lang="ru-RU" sz="2000" b="0" i="0" dirty="0" err="1">
                <a:solidFill>
                  <a:srgbClr val="4E4E4E"/>
                </a:solidFill>
                <a:effectLst/>
                <a:latin typeface="-apple-system"/>
              </a:rPr>
              <a:t>продакшена</a:t>
            </a:r>
            <a:r>
              <a:rPr lang="ru-RU" sz="2000" b="0" i="0" dirty="0">
                <a:solidFill>
                  <a:srgbClr val="4E4E4E"/>
                </a:solidFill>
                <a:effectLst/>
                <a:latin typeface="-apple-system"/>
              </a:rPr>
              <a:t>.</a:t>
            </a:r>
            <a:endParaRPr lang="en-US" sz="1600" dirty="0">
              <a:solidFill>
                <a:schemeClr val="dk1"/>
              </a:solidFill>
              <a:latin typeface="Croc" panose="020B0502020203020203" pitchFamily="34" charset="0"/>
              <a:cs typeface="Arial" panose="020B0604020202020204"/>
            </a:endParaRPr>
          </a:p>
        </p:txBody>
      </p:sp>
      <p:sp>
        <p:nvSpPr>
          <p:cNvPr id="26" name="Rectangle 43">
            <a:extLst>
              <a:ext uri="{FF2B5EF4-FFF2-40B4-BE49-F238E27FC236}">
                <a16:creationId xmlns:a16="http://schemas.microsoft.com/office/drawing/2014/main" id="{0D6F7F43-54D9-42FD-BAB8-F03F1F9EABEE}"/>
              </a:ext>
            </a:extLst>
          </p:cNvPr>
          <p:cNvSpPr/>
          <p:nvPr/>
        </p:nvSpPr>
        <p:spPr>
          <a:xfrm>
            <a:off x="3464561" y="2882728"/>
            <a:ext cx="2804052"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ru-RU" sz="2000" b="0" i="0" dirty="0">
                <a:solidFill>
                  <a:srgbClr val="4E4E4E"/>
                </a:solidFill>
                <a:effectLst/>
                <a:latin typeface="-apple-system"/>
              </a:rPr>
              <a:t>Ездит по этим дорогам, изучает, что где лежит, и составляет карты (отчеты).</a:t>
            </a:r>
            <a:endParaRPr lang="en-US" sz="1600" dirty="0">
              <a:solidFill>
                <a:schemeClr val="dk1"/>
              </a:solidFill>
              <a:latin typeface="Croc" panose="020B0502020203020203" pitchFamily="34" charset="0"/>
              <a:cs typeface="Arial" panose="020B0604020202020204"/>
            </a:endParaRPr>
          </a:p>
        </p:txBody>
      </p:sp>
      <p:sp>
        <p:nvSpPr>
          <p:cNvPr id="27" name="Rectangle 43">
            <a:extLst>
              <a:ext uri="{FF2B5EF4-FFF2-40B4-BE49-F238E27FC236}">
                <a16:creationId xmlns:a16="http://schemas.microsoft.com/office/drawing/2014/main" id="{D629075E-C80C-4CBA-88F8-EFE8E4941733}"/>
              </a:ext>
            </a:extLst>
          </p:cNvPr>
          <p:cNvSpPr/>
          <p:nvPr/>
        </p:nvSpPr>
        <p:spPr>
          <a:xfrm>
            <a:off x="6367884" y="2882728"/>
            <a:ext cx="2804052"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ru-RU" sz="2000" b="0" i="0" dirty="0">
                <a:solidFill>
                  <a:srgbClr val="4E4E4E"/>
                </a:solidFill>
                <a:effectLst/>
                <a:latin typeface="-apple-system"/>
              </a:rPr>
              <a:t>Использует карты, чтобы предсказать, где в будущем построят города (создает модели).</a:t>
            </a:r>
            <a:endParaRPr lang="ru-RU" sz="16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en-US" sz="1600" dirty="0">
              <a:solidFill>
                <a:schemeClr val="dk1"/>
              </a:solidFill>
              <a:latin typeface="Croc" panose="020B0502020203020203" pitchFamily="34" charset="0"/>
              <a:cs typeface="Arial" panose="020B0604020202020204"/>
            </a:endParaRPr>
          </a:p>
        </p:txBody>
      </p:sp>
    </p:spTree>
    <p:extLst>
      <p:ext uri="{BB962C8B-B14F-4D97-AF65-F5344CB8AC3E}">
        <p14:creationId xmlns:p14="http://schemas.microsoft.com/office/powerpoint/2010/main" val="402313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p:cNvSpPr/>
          <p:nvPr/>
        </p:nvSpPr>
        <p:spPr>
          <a:xfrm>
            <a:off x="-114299" y="-8692"/>
            <a:ext cx="4448908" cy="6857999"/>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p:cNvSpPr>
            <a:spLocks noGrp="1"/>
          </p:cNvSpPr>
          <p:nvPr>
            <p:ph type="title"/>
          </p:nvPr>
        </p:nvSpPr>
        <p:spPr>
          <a:xfrm>
            <a:off x="586001" y="474130"/>
            <a:ext cx="10566837" cy="553998"/>
          </a:xfrm>
        </p:spPr>
        <p:txBody>
          <a:bodyPr/>
          <a:lstStyle/>
          <a:p>
            <a:r>
              <a:rPr lang="ru-RU" sz="4000" dirty="0">
                <a:solidFill>
                  <a:schemeClr val="bg1"/>
                </a:solidFill>
                <a:latin typeface="+mn-lt"/>
              </a:rPr>
              <a:t>Задачи </a:t>
            </a:r>
            <a:r>
              <a:rPr lang="en-US" sz="4000" dirty="0">
                <a:solidFill>
                  <a:schemeClr val="bg1"/>
                </a:solidFill>
                <a:latin typeface="+mn-lt"/>
              </a:rPr>
              <a:t>DA</a:t>
            </a:r>
            <a:endParaRPr lang="ru-RU" sz="4000" dirty="0">
              <a:solidFill>
                <a:schemeClr val="bg1"/>
              </a:solidFill>
              <a:latin typeface="+mn-lt"/>
            </a:endParaRPr>
          </a:p>
        </p:txBody>
      </p:sp>
      <p:sp>
        <p:nvSpPr>
          <p:cNvPr id="26" name="Прямоугольник 25"/>
          <p:cNvSpPr/>
          <p:nvPr/>
        </p:nvSpPr>
        <p:spPr>
          <a:xfrm>
            <a:off x="3324226" y="-1205346"/>
            <a:ext cx="5543549" cy="971807"/>
          </a:xfrm>
          <a:prstGeom prst="rect">
            <a:avLst/>
          </a:prstGeom>
          <a:solidFill>
            <a:srgbClr val="FD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dirty="0" err="1"/>
              <a:t>Brainz</a:t>
            </a:r>
            <a:r>
              <a:rPr lang="en-US" dirty="0"/>
              <a:t> — </a:t>
            </a:r>
            <a:r>
              <a:rPr lang="ru-RU" dirty="0"/>
              <a:t>вариант слайда «о компании» с другой </a:t>
            </a:r>
            <a:r>
              <a:rPr lang="ru-RU" dirty="0" err="1"/>
              <a:t>компановкой</a:t>
            </a:r>
            <a:r>
              <a:rPr lang="ru-RU" dirty="0"/>
              <a:t>, на месте цифр может быть фото, тогда цифры заверстываются снизу под блоком текста </a:t>
            </a:r>
          </a:p>
        </p:txBody>
      </p:sp>
      <p:sp>
        <p:nvSpPr>
          <p:cNvPr id="29" name="TextBox 28"/>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690" y="12834"/>
            <a:ext cx="9836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9913" y="1184361"/>
            <a:ext cx="3952951" cy="4815677"/>
          </a:xfrm>
          <a:prstGeom prst="rect">
            <a:avLst/>
          </a:prstGeom>
          <a:noFill/>
        </p:spPr>
        <p:txBody>
          <a:bodyPr wrap="square">
            <a:spAutoFit/>
          </a:bodyPr>
          <a:lstStyle/>
          <a:p>
            <a:pPr algn="l">
              <a:lnSpc>
                <a:spcPct val="150000"/>
              </a:lnSpc>
              <a:buFont typeface="Arial" panose="020B0604020202020204" pitchFamily="34" charset="0"/>
              <a:buChar char="•"/>
            </a:pPr>
            <a:r>
              <a:rPr lang="en-US" sz="2300" b="0" i="0" dirty="0">
                <a:solidFill>
                  <a:schemeClr val="bg1"/>
                </a:solidFill>
                <a:effectLst/>
                <a:latin typeface="William Text Pro"/>
              </a:rPr>
              <a:t>C</a:t>
            </a:r>
            <a:r>
              <a:rPr lang="ru-RU" sz="2300" b="0" i="0" dirty="0">
                <a:solidFill>
                  <a:schemeClr val="bg1"/>
                </a:solidFill>
                <a:effectLst/>
                <a:latin typeface="William Text Pro"/>
              </a:rPr>
              <a:t>обирает данные </a:t>
            </a:r>
          </a:p>
          <a:p>
            <a:pPr algn="l">
              <a:lnSpc>
                <a:spcPct val="150000"/>
              </a:lnSpc>
              <a:buFont typeface="Arial" panose="020B0604020202020204" pitchFamily="34" charset="0"/>
              <a:buChar char="•"/>
            </a:pPr>
            <a:r>
              <a:rPr lang="ru-RU" sz="2300" b="0" i="0" dirty="0">
                <a:solidFill>
                  <a:schemeClr val="bg1"/>
                </a:solidFill>
                <a:effectLst/>
                <a:latin typeface="William Text Pro"/>
              </a:rPr>
              <a:t>Знакомится с параметрами набора</a:t>
            </a:r>
          </a:p>
          <a:p>
            <a:pPr algn="l">
              <a:lnSpc>
                <a:spcPct val="150000"/>
              </a:lnSpc>
              <a:buFont typeface="Arial" panose="020B0604020202020204" pitchFamily="34" charset="0"/>
              <a:buChar char="•"/>
            </a:pPr>
            <a:r>
              <a:rPr lang="ru-RU" sz="2300" b="0" i="0" dirty="0">
                <a:solidFill>
                  <a:schemeClr val="bg1"/>
                </a:solidFill>
                <a:effectLst/>
                <a:latin typeface="William Text Pro"/>
              </a:rPr>
              <a:t>Проводит предварительную обработку данных</a:t>
            </a:r>
          </a:p>
          <a:p>
            <a:pPr algn="l">
              <a:lnSpc>
                <a:spcPct val="150000"/>
              </a:lnSpc>
              <a:buFont typeface="Arial" panose="020B0604020202020204" pitchFamily="34" charset="0"/>
              <a:buChar char="•"/>
            </a:pPr>
            <a:r>
              <a:rPr lang="ru-RU" sz="2300" b="0" i="0" dirty="0">
                <a:solidFill>
                  <a:schemeClr val="bg1"/>
                </a:solidFill>
                <a:effectLst/>
                <a:latin typeface="William Text Pro"/>
              </a:rPr>
              <a:t>Интерпретирует </a:t>
            </a:r>
          </a:p>
          <a:p>
            <a:pPr algn="l">
              <a:lnSpc>
                <a:spcPct val="150000"/>
              </a:lnSpc>
              <a:buFont typeface="Arial" panose="020B0604020202020204" pitchFamily="34" charset="0"/>
              <a:buChar char="•"/>
            </a:pPr>
            <a:r>
              <a:rPr lang="ru-RU" sz="2300" dirty="0">
                <a:solidFill>
                  <a:schemeClr val="bg1"/>
                </a:solidFill>
                <a:latin typeface="William Text Pro"/>
              </a:rPr>
              <a:t>Д</a:t>
            </a:r>
            <a:r>
              <a:rPr lang="ru-RU" sz="2300" b="0" i="0" dirty="0">
                <a:solidFill>
                  <a:schemeClr val="bg1"/>
                </a:solidFill>
                <a:effectLst/>
                <a:latin typeface="William Text Pro"/>
              </a:rPr>
              <a:t>елает выводы</a:t>
            </a:r>
          </a:p>
          <a:p>
            <a:pPr algn="l">
              <a:lnSpc>
                <a:spcPct val="150000"/>
              </a:lnSpc>
              <a:buFont typeface="Arial" panose="020B0604020202020204" pitchFamily="34" charset="0"/>
              <a:buChar char="•"/>
            </a:pPr>
            <a:r>
              <a:rPr lang="ru-RU" sz="2300" b="0" i="0" dirty="0">
                <a:solidFill>
                  <a:schemeClr val="bg1"/>
                </a:solidFill>
                <a:effectLst/>
                <a:latin typeface="William Text Pro"/>
              </a:rPr>
              <a:t>Визуализирует</a:t>
            </a:r>
          </a:p>
          <a:p>
            <a:pPr algn="l">
              <a:lnSpc>
                <a:spcPct val="150000"/>
              </a:lnSpc>
              <a:buFont typeface="Arial" panose="020B0604020202020204" pitchFamily="34" charset="0"/>
              <a:buChar char="•"/>
            </a:pPr>
            <a:r>
              <a:rPr lang="ru-RU" sz="2300" b="1" dirty="0">
                <a:solidFill>
                  <a:schemeClr val="bg1"/>
                </a:solidFill>
                <a:latin typeface="William Text Pro"/>
              </a:rPr>
              <a:t>Иногда строит модели </a:t>
            </a:r>
            <a:r>
              <a:rPr lang="en-US" sz="2300" b="1" dirty="0">
                <a:solidFill>
                  <a:schemeClr val="bg1"/>
                </a:solidFill>
                <a:latin typeface="William Text Pro"/>
              </a:rPr>
              <a:t>ML</a:t>
            </a:r>
            <a:endParaRPr lang="ru-RU" sz="2300" b="1" i="0" dirty="0">
              <a:solidFill>
                <a:schemeClr val="bg1"/>
              </a:solidFill>
              <a:effectLst/>
              <a:latin typeface="William Text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p:nvPr/>
        </p:nvSpPr>
        <p:spPr>
          <a:xfrm>
            <a:off x="7817476" y="1"/>
            <a:ext cx="4374524"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10"/>
          <p:cNvSpPr txBox="1">
            <a:spLocks noGrp="1"/>
          </p:cNvSpPr>
          <p:nvPr>
            <p:ph type="title"/>
          </p:nvPr>
        </p:nvSpPr>
        <p:spPr>
          <a:xfrm>
            <a:off x="432715" y="148212"/>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dirty="0" err="1">
                <a:solidFill>
                  <a:schemeClr val="dk1"/>
                </a:solidFill>
              </a:rPr>
              <a:t>Summary</a:t>
            </a:r>
            <a:r>
              <a:rPr lang="ru-RU" dirty="0">
                <a:solidFill>
                  <a:schemeClr val="dk1"/>
                </a:solidFill>
              </a:rPr>
              <a:t> Универсального солдата</a:t>
            </a:r>
          </a:p>
        </p:txBody>
      </p:sp>
      <p:sp>
        <p:nvSpPr>
          <p:cNvPr id="187" name="Google Shape;187;p10"/>
          <p:cNvSpPr txBox="1"/>
          <p:nvPr/>
        </p:nvSpPr>
        <p:spPr>
          <a:xfrm>
            <a:off x="10751893" y="6409366"/>
            <a:ext cx="868101" cy="246221"/>
          </a:xfrm>
          <a:prstGeom prst="rect">
            <a:avLst/>
          </a:prstGeom>
          <a:noFill/>
          <a:ln>
            <a:noFill/>
          </a:ln>
        </p:spPr>
        <p:txBody>
          <a:bodyPr spcFirstLastPara="1" wrap="square" lIns="91425" tIns="45700" rIns="0" bIns="45700" anchor="b" anchorCtr="0">
            <a:spAutoFit/>
          </a:bodyPr>
          <a:lstStyle/>
          <a:p>
            <a:pPr marL="0" marR="0" lvl="0" indent="0" algn="r" rtl="0">
              <a:spcBef>
                <a:spcPts val="0"/>
              </a:spcBef>
              <a:spcAft>
                <a:spcPts val="0"/>
              </a:spcAft>
              <a:buNone/>
            </a:pPr>
            <a:r>
              <a:rPr lang="ru-RU" sz="1000">
                <a:solidFill>
                  <a:srgbClr val="242425"/>
                </a:solidFill>
                <a:latin typeface="Arial" panose="020B0604020202020204"/>
                <a:ea typeface="Arial" panose="020B0604020202020204"/>
                <a:cs typeface="Arial" panose="020B0604020202020204"/>
                <a:sym typeface="Arial" panose="020B0604020202020204"/>
              </a:rPr>
              <a:t>N</a:t>
            </a:r>
            <a:endParaRPr sz="1000">
              <a:solidFill>
                <a:srgbClr val="242425"/>
              </a:solidFill>
              <a:latin typeface="Arial" panose="020B0604020202020204"/>
              <a:ea typeface="Arial" panose="020B0604020202020204"/>
              <a:cs typeface="Arial" panose="020B0604020202020204"/>
              <a:sym typeface="Arial" panose="020B0604020202020204"/>
            </a:endParaRPr>
          </a:p>
        </p:txBody>
      </p:sp>
      <p:sp>
        <p:nvSpPr>
          <p:cNvPr id="189" name="Google Shape;189;p10"/>
          <p:cNvSpPr txBox="1"/>
          <p:nvPr/>
        </p:nvSpPr>
        <p:spPr>
          <a:xfrm>
            <a:off x="501899" y="1107518"/>
            <a:ext cx="7049363" cy="5262939"/>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понимать теорию вероятности и математическую статистику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иметь математическую культуру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критическим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продуктовым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бизнесовым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быть технарем (наверное)</a:t>
            </a:r>
            <a:endParaRPr dirty="0"/>
          </a:p>
        </p:txBody>
      </p:sp>
      <p:pic>
        <p:nvPicPr>
          <p:cNvPr id="190" name="Google Shape;190;p10" descr="Универсальный солдат Фотогалерея кадры из фильма Дольф Лундгрен, (id 56652  большой раземер) кадры из фильма Дольф Лундгрен"/>
          <p:cNvPicPr preferRelativeResize="0"/>
          <p:nvPr/>
        </p:nvPicPr>
        <p:blipFill rotWithShape="1">
          <a:blip r:embed="rId3"/>
          <a:srcRect/>
          <a:stretch>
            <a:fillRect/>
          </a:stretch>
        </p:blipFill>
        <p:spPr>
          <a:xfrm>
            <a:off x="8250073" y="671637"/>
            <a:ext cx="3675713" cy="55190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4" name="think-cell Slide" r:id="rId5" imgW="5715" imgH="5715" progId="TCLayout.ActiveDocument.1">
                  <p:embed/>
                </p:oleObj>
              </mc:Choice>
              <mc:Fallback>
                <p:oleObj name="think-cell Slide" r:id="rId5" imgW="5715" imgH="5715" progId="TCLayout.ActiveDocument.1">
                  <p:embed/>
                  <p:pic>
                    <p:nvPicPr>
                      <p:cNvPr id="0" name="Объект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41"/>
          <p:cNvSpPr/>
          <p:nvPr/>
        </p:nvSpPr>
        <p:spPr>
          <a:xfrm>
            <a:off x="854691" y="3527234"/>
            <a:ext cx="3469549" cy="2856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panose="020B0604020202020204"/>
              </a:rPr>
              <a:t>SQL</a:t>
            </a:r>
            <a:r>
              <a:rPr lang="ru-RU" sz="2400" dirty="0">
                <a:solidFill>
                  <a:srgbClr val="4E4D51"/>
                </a:solidFill>
                <a:latin typeface="Croc" panose="020B0502020203020203" pitchFamily="34" charset="0"/>
                <a:sym typeface="Arial" panose="020B0604020202020204"/>
              </a:rPr>
              <a:t> и БД</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panose="020B0604020202020204"/>
              </a:rPr>
              <a:t>EXCEL</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panose="020B0604020202020204"/>
              </a:rPr>
              <a:t>Базовый </a:t>
            </a:r>
            <a:r>
              <a:rPr lang="en-US" sz="2400" dirty="0">
                <a:solidFill>
                  <a:srgbClr val="4E4D51"/>
                </a:solidFill>
                <a:latin typeface="Croc" panose="020B0502020203020203" pitchFamily="34" charset="0"/>
                <a:sym typeface="Arial" panose="020B0604020202020204"/>
              </a:rPr>
              <a:t>BA</a:t>
            </a: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panose="020B0604020202020204"/>
              </a:rPr>
              <a:t>Базовая статистика</a:t>
            </a:r>
            <a:endParaRPr lang="ru-RU" sz="2400" dirty="0">
              <a:solidFill>
                <a:schemeClr val="dk1"/>
              </a:solidFill>
              <a:latin typeface="Croc" panose="020B0502020203020203" pitchFamily="34" charset="0"/>
              <a:sym typeface="Arial" panose="020B0604020202020204"/>
            </a:endParaRPr>
          </a:p>
        </p:txBody>
      </p:sp>
      <p:sp>
        <p:nvSpPr>
          <p:cNvPr id="12" name="Rectangle 43"/>
          <p:cNvSpPr/>
          <p:nvPr/>
        </p:nvSpPr>
        <p:spPr>
          <a:xfrm>
            <a:off x="4330173" y="3016081"/>
            <a:ext cx="3481510"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Python</a:t>
            </a: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Pandas</a:t>
            </a: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API</a:t>
            </a: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SQL, NOSQL</a:t>
            </a:r>
          </a:p>
          <a:p>
            <a:pPr marL="144145">
              <a:lnSpc>
                <a:spcPct val="150000"/>
              </a:lnSpc>
              <a:buClr>
                <a:schemeClr val="accent1"/>
              </a:buClr>
            </a:pPr>
            <a:r>
              <a:rPr lang="ru-RU" sz="2000" dirty="0" err="1">
                <a:solidFill>
                  <a:schemeClr val="dk1"/>
                </a:solidFill>
                <a:latin typeface="Croc" panose="020B0502020203020203" pitchFamily="34" charset="0"/>
                <a:cs typeface="Arial" panose="020B0604020202020204"/>
                <a:sym typeface="Arial" panose="020B0604020202020204"/>
              </a:rPr>
              <a:t>Дашборды</a:t>
            </a:r>
            <a:endParaRPr lang="ru-RU"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sz="2000" dirty="0">
                <a:solidFill>
                  <a:schemeClr val="dk1"/>
                </a:solidFill>
                <a:latin typeface="Croc" panose="020B0502020203020203" pitchFamily="34" charset="0"/>
                <a:cs typeface="Arial" panose="020B0604020202020204"/>
                <a:sym typeface="Arial" panose="020B0604020202020204"/>
              </a:rPr>
              <a:t>Средний уровень статистики</a:t>
            </a:r>
          </a:p>
          <a:p>
            <a:pPr marL="144145">
              <a:buClr>
                <a:schemeClr val="accent1"/>
              </a:buClr>
            </a:pPr>
            <a:r>
              <a:rPr lang="ru-RU" sz="2000" dirty="0">
                <a:solidFill>
                  <a:schemeClr val="dk1"/>
                </a:solidFill>
                <a:latin typeface="Croc" panose="020B0502020203020203" pitchFamily="34" charset="0"/>
                <a:cs typeface="Arial" panose="020B0604020202020204"/>
                <a:sym typeface="Arial" panose="020B0604020202020204"/>
              </a:rPr>
              <a:t>Средний уровень </a:t>
            </a:r>
            <a:r>
              <a:rPr lang="en-US" sz="2000" dirty="0">
                <a:solidFill>
                  <a:schemeClr val="dk1"/>
                </a:solidFill>
                <a:latin typeface="Croc" panose="020B0502020203020203" pitchFamily="34" charset="0"/>
                <a:cs typeface="Arial" panose="020B0604020202020204"/>
                <a:sym typeface="Arial" panose="020B0604020202020204"/>
              </a:rPr>
              <a:t>BA, SA</a:t>
            </a:r>
          </a:p>
          <a:p>
            <a:pPr marL="144145">
              <a:buClr>
                <a:schemeClr val="accent1"/>
              </a:buClr>
            </a:pPr>
            <a:endParaRPr lang="ru-RU" sz="16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en-US" sz="1600" dirty="0">
              <a:solidFill>
                <a:schemeClr val="dk1"/>
              </a:solidFill>
              <a:latin typeface="Croc" panose="020B0502020203020203" pitchFamily="34" charset="0"/>
              <a:cs typeface="Arial" panose="020B0604020202020204"/>
            </a:endParaRPr>
          </a:p>
        </p:txBody>
      </p:sp>
      <p:sp>
        <p:nvSpPr>
          <p:cNvPr id="13" name="Rectangle 45"/>
          <p:cNvSpPr/>
          <p:nvPr/>
        </p:nvSpPr>
        <p:spPr>
          <a:xfrm>
            <a:off x="7774915" y="2504927"/>
            <a:ext cx="3481510" cy="387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Python</a:t>
            </a: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Pandas</a:t>
            </a: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SQL</a:t>
            </a:r>
          </a:p>
          <a:p>
            <a:pPr marL="144145">
              <a:lnSpc>
                <a:spcPct val="150000"/>
              </a:lnSpc>
              <a:buClr>
                <a:schemeClr val="accent1"/>
              </a:buClr>
            </a:pPr>
            <a:r>
              <a:rPr lang="ru-RU" dirty="0" err="1">
                <a:solidFill>
                  <a:schemeClr val="dk1"/>
                </a:solidFill>
                <a:latin typeface="Croc" panose="020B0502020203020203" pitchFamily="34" charset="0"/>
                <a:cs typeface="Arial" panose="020B0604020202020204"/>
                <a:sym typeface="Arial" panose="020B0604020202020204"/>
              </a:rPr>
              <a:t>Дашборды</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ML</a:t>
            </a: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HADOOP</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Spark</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dirty="0">
                <a:solidFill>
                  <a:schemeClr val="dk1"/>
                </a:solidFill>
                <a:latin typeface="Croc" panose="020B0502020203020203" pitchFamily="34" charset="0"/>
                <a:cs typeface="Arial" panose="020B0604020202020204"/>
                <a:sym typeface="Arial" panose="020B0604020202020204"/>
              </a:rPr>
              <a:t>Высокий уровень статистики</a:t>
            </a:r>
            <a:endParaRPr lang="en-US"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r>
              <a:rPr lang="ru-RU" dirty="0">
                <a:solidFill>
                  <a:schemeClr val="dk1"/>
                </a:solidFill>
                <a:latin typeface="Croc" panose="020B0502020203020203" pitchFamily="34" charset="0"/>
                <a:cs typeface="Arial" panose="020B0604020202020204"/>
                <a:sym typeface="Arial" panose="020B0604020202020204"/>
              </a:rPr>
              <a:t>Высокий уровень </a:t>
            </a:r>
            <a:r>
              <a:rPr lang="en-US" dirty="0">
                <a:solidFill>
                  <a:schemeClr val="dk1"/>
                </a:solidFill>
                <a:latin typeface="Croc" panose="020B0502020203020203" pitchFamily="34" charset="0"/>
                <a:cs typeface="Arial" panose="020B0604020202020204"/>
                <a:sym typeface="Arial" panose="020B0604020202020204"/>
              </a:rPr>
              <a:t>BA, SA</a:t>
            </a:r>
            <a:endParaRPr lang="ru-RU" dirty="0">
              <a:solidFill>
                <a:schemeClr val="dk1"/>
              </a:solidFill>
              <a:latin typeface="Croc" panose="020B0502020203020203" pitchFamily="34" charset="0"/>
              <a:cs typeface="Arial" panose="020B0604020202020204"/>
              <a:sym typeface="Arial" panose="020B0604020202020204"/>
            </a:endParaRPr>
          </a:p>
        </p:txBody>
      </p:sp>
      <p:sp>
        <p:nvSpPr>
          <p:cNvPr id="16" name="Rectangle 51"/>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a:r>
              <a:rPr lang="en-US" sz="1600" b="1" dirty="0">
                <a:solidFill>
                  <a:schemeClr val="bg1"/>
                </a:solidFill>
                <a:latin typeface="Croc" panose="020B0502020203020203" pitchFamily="34" charset="0"/>
                <a:cs typeface="Arial" panose="020B0604020202020204"/>
              </a:rPr>
              <a:t>JUNIOR</a:t>
            </a:r>
          </a:p>
        </p:txBody>
      </p:sp>
      <p:sp>
        <p:nvSpPr>
          <p:cNvPr id="17" name="Rectangle 53"/>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MIDDLE</a:t>
            </a:r>
          </a:p>
        </p:txBody>
      </p:sp>
      <p:sp>
        <p:nvSpPr>
          <p:cNvPr id="18" name="Rectangle 55"/>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SENIOR</a:t>
            </a: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panose="020B0604020202020204"/>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17940" y="7189940"/>
            <a:ext cx="184731" cy="307777"/>
          </a:xfrm>
          <a:prstGeom prst="rect">
            <a:avLst/>
          </a:prstGeom>
          <a:noFill/>
        </p:spPr>
        <p:txBody>
          <a:bodyPr wrap="none" rtlCol="0">
            <a:spAutoFit/>
          </a:bodyPr>
          <a:lstStyle/>
          <a:p>
            <a:endParaRPr lang="ru-RU" dirty="0"/>
          </a:p>
        </p:txBody>
      </p:sp>
      <p:pic>
        <p:nvPicPr>
          <p:cNvPr id="15" name="Рисунок 14">
            <a:extLst>
              <a:ext uri="{FF2B5EF4-FFF2-40B4-BE49-F238E27FC236}">
                <a16:creationId xmlns:a16="http://schemas.microsoft.com/office/drawing/2014/main" id="{1E3B10B8-4628-40D7-A280-164F73D8F8FF}"/>
              </a:ext>
            </a:extLst>
          </p:cNvPr>
          <p:cNvPicPr>
            <a:picLocks noChangeAspect="1"/>
          </p:cNvPicPr>
          <p:nvPr/>
        </p:nvPicPr>
        <p:blipFill>
          <a:blip r:embed="rId10"/>
          <a:stretch>
            <a:fillRect/>
          </a:stretch>
        </p:blipFill>
        <p:spPr>
          <a:xfrm>
            <a:off x="3735546" y="3580235"/>
            <a:ext cx="4267746" cy="1601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 name="think-cell Slide" r:id="rId5" imgW="5715" imgH="5715" progId="TCLayout.ActiveDocument.1">
                  <p:embed/>
                </p:oleObj>
              </mc:Choice>
              <mc:Fallback>
                <p:oleObj name="think-cell Slide" r:id="rId5" imgW="5715" imgH="5715" progId="TCLayout.ActiveDocument.1">
                  <p:embed/>
                  <p:pic>
                    <p:nvPicPr>
                      <p:cNvPr id="2" name="Объект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41"/>
          <p:cNvSpPr/>
          <p:nvPr/>
        </p:nvSpPr>
        <p:spPr>
          <a:xfrm>
            <a:off x="854691" y="3527234"/>
            <a:ext cx="3469549" cy="2978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chemeClr val="tx1"/>
                </a:solidFill>
                <a:latin typeface="Croc" panose="020B0502020203020203"/>
                <a:sym typeface="Arial" panose="020B0604020202020204"/>
              </a:rPr>
              <a:t>Soft Skills</a:t>
            </a:r>
            <a:endParaRPr lang="ru-RU" sz="2400" dirty="0">
              <a:solidFill>
                <a:schemeClr val="tx1"/>
              </a:solidFill>
              <a:latin typeface="Candara" panose="020E0502030303020204" pitchFamily="34" charset="0"/>
              <a:sym typeface="Arial" panose="020B0604020202020204"/>
            </a:endParaRPr>
          </a:p>
          <a:p>
            <a:pPr marR="0" lvl="0" algn="l" rtl="0">
              <a:spcBef>
                <a:spcPts val="0"/>
              </a:spcBef>
              <a:spcAft>
                <a:spcPts val="1000"/>
              </a:spcAft>
              <a:buClr>
                <a:schemeClr val="accent1"/>
              </a:buClr>
              <a:buSzPts val="1400"/>
            </a:pPr>
            <a:r>
              <a:rPr lang="en-US" sz="2400" dirty="0">
                <a:solidFill>
                  <a:schemeClr val="tx1"/>
                </a:solidFill>
                <a:latin typeface="Croc" panose="020B0502020203020203"/>
                <a:sym typeface="Arial" panose="020B0604020202020204"/>
              </a:rPr>
              <a:t>SQL</a:t>
            </a:r>
            <a:endParaRPr lang="ru-RU" sz="2400" dirty="0">
              <a:solidFill>
                <a:schemeClr val="tx1"/>
              </a:solidFill>
              <a:latin typeface="Candara" panose="020E0502030303020204" pitchFamily="34" charset="0"/>
              <a:sym typeface="Arial" panose="020B0604020202020204"/>
            </a:endParaRPr>
          </a:p>
          <a:p>
            <a:pPr marR="0" lvl="0" algn="l" rtl="0">
              <a:spcBef>
                <a:spcPts val="0"/>
              </a:spcBef>
              <a:spcAft>
                <a:spcPts val="1000"/>
              </a:spcAft>
              <a:buClr>
                <a:schemeClr val="accent1"/>
              </a:buClr>
              <a:buSzPts val="1400"/>
            </a:pPr>
            <a:r>
              <a:rPr lang="en-US" sz="2400" dirty="0">
                <a:solidFill>
                  <a:schemeClr val="tx1"/>
                </a:solidFill>
                <a:latin typeface="Croc" panose="020B0502020203020203"/>
                <a:sym typeface="Arial" panose="020B0604020202020204"/>
              </a:rPr>
              <a:t>EXCEL</a:t>
            </a:r>
          </a:p>
          <a:p>
            <a:pPr marR="0" lvl="0" algn="l" rtl="0">
              <a:spcBef>
                <a:spcPts val="0"/>
              </a:spcBef>
              <a:spcAft>
                <a:spcPts val="1000"/>
              </a:spcAft>
              <a:buClr>
                <a:schemeClr val="accent1"/>
              </a:buClr>
              <a:buSzPts val="1400"/>
            </a:pPr>
            <a:r>
              <a:rPr lang="ru-RU" sz="2400" dirty="0">
                <a:solidFill>
                  <a:schemeClr val="tx1"/>
                </a:solidFill>
                <a:latin typeface="Candara" panose="020E0502030303020204" pitchFamily="34" charset="0"/>
                <a:sym typeface="Arial" panose="020B0604020202020204"/>
              </a:rPr>
              <a:t>Базовый </a:t>
            </a:r>
            <a:r>
              <a:rPr lang="en-US" sz="2400" dirty="0">
                <a:solidFill>
                  <a:schemeClr val="tx1"/>
                </a:solidFill>
                <a:latin typeface="Croc" panose="020B0502020203020203"/>
                <a:sym typeface="Arial" panose="020B0604020202020204"/>
              </a:rPr>
              <a:t>BA</a:t>
            </a:r>
          </a:p>
          <a:p>
            <a:pPr marR="0" lvl="0" algn="l" rtl="0">
              <a:spcBef>
                <a:spcPts val="0"/>
              </a:spcBef>
              <a:spcAft>
                <a:spcPts val="1000"/>
              </a:spcAft>
              <a:buClr>
                <a:schemeClr val="accent1"/>
              </a:buClr>
              <a:buSzPts val="1400"/>
            </a:pPr>
            <a:r>
              <a:rPr lang="ru-RU" sz="2400" dirty="0">
                <a:solidFill>
                  <a:schemeClr val="tx1"/>
                </a:solidFill>
                <a:latin typeface="Candara" panose="020E0502030303020204" pitchFamily="34" charset="0"/>
                <a:sym typeface="Arial" panose="020B0604020202020204"/>
              </a:rPr>
              <a:t>Базовая статистика</a:t>
            </a:r>
            <a:endParaRPr lang="en-US" sz="2400" dirty="0">
              <a:solidFill>
                <a:schemeClr val="tx1"/>
              </a:solidFill>
              <a:latin typeface="Croc" panose="020B0502020203020203"/>
              <a:sym typeface="Arial" panose="020B0604020202020204"/>
            </a:endParaRPr>
          </a:p>
          <a:p>
            <a:pPr marR="0" lvl="0" algn="l" rtl="0">
              <a:spcBef>
                <a:spcPts val="0"/>
              </a:spcBef>
              <a:spcAft>
                <a:spcPts val="1000"/>
              </a:spcAft>
              <a:buClr>
                <a:schemeClr val="accent1"/>
              </a:buClr>
              <a:buSzPts val="1400"/>
            </a:pPr>
            <a:r>
              <a:rPr lang="en-US" sz="2400" dirty="0">
                <a:solidFill>
                  <a:schemeClr val="tx1"/>
                </a:solidFill>
                <a:latin typeface="Croc" panose="020B0502020203020203"/>
                <a:sym typeface="Arial" panose="020B0604020202020204"/>
              </a:rPr>
              <a:t>Python + Pandas</a:t>
            </a:r>
          </a:p>
          <a:p>
            <a:pPr marR="0" lvl="0" algn="l" rtl="0">
              <a:spcBef>
                <a:spcPts val="0"/>
              </a:spcBef>
              <a:spcAft>
                <a:spcPts val="1000"/>
              </a:spcAft>
              <a:buClr>
                <a:schemeClr val="accent1"/>
              </a:buClr>
              <a:buSzPts val="1400"/>
            </a:pPr>
            <a:endParaRPr lang="ru-RU" sz="2400" dirty="0">
              <a:solidFill>
                <a:schemeClr val="dk1"/>
              </a:solidFill>
              <a:latin typeface="Candara" panose="020E0502030303020204" pitchFamily="34" charset="0"/>
              <a:sym typeface="Arial" panose="020B0604020202020204"/>
            </a:endParaRPr>
          </a:p>
        </p:txBody>
      </p:sp>
      <p:sp>
        <p:nvSpPr>
          <p:cNvPr id="12" name="Rectangle 43"/>
          <p:cNvSpPr/>
          <p:nvPr/>
        </p:nvSpPr>
        <p:spPr>
          <a:xfrm>
            <a:off x="4330173" y="3016080"/>
            <a:ext cx="3481510" cy="3489765"/>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sz="2000" dirty="0">
                <a:solidFill>
                  <a:schemeClr val="dk1"/>
                </a:solidFill>
                <a:latin typeface="Candara" panose="020E0502030303020204" pitchFamily="34" charset="0"/>
                <a:cs typeface="Arial" panose="020B0604020202020204"/>
                <a:sym typeface="Arial" panose="020B0604020202020204"/>
              </a:rPr>
              <a:t>Python</a:t>
            </a:r>
            <a:r>
              <a:rPr lang="ru-RU" sz="2000" dirty="0">
                <a:solidFill>
                  <a:schemeClr val="dk1"/>
                </a:solidFill>
                <a:latin typeface="Candara" panose="020E0502030303020204" pitchFamily="34" charset="0"/>
                <a:cs typeface="Arial" panose="020B0604020202020204"/>
                <a:sym typeface="Arial" panose="020B0604020202020204"/>
              </a:rPr>
              <a:t> + </a:t>
            </a:r>
            <a:r>
              <a:rPr lang="en-US" sz="2000" dirty="0">
                <a:solidFill>
                  <a:schemeClr val="dk1"/>
                </a:solidFill>
                <a:latin typeface="Candara" panose="020E0502030303020204" pitchFamily="34" charset="0"/>
                <a:cs typeface="Arial" panose="020B0604020202020204"/>
                <a:sym typeface="Arial" panose="020B0604020202020204"/>
              </a:rPr>
              <a:t>Pandas</a:t>
            </a:r>
          </a:p>
          <a:p>
            <a:pPr marL="144145">
              <a:lnSpc>
                <a:spcPct val="150000"/>
              </a:lnSpc>
              <a:buClr>
                <a:schemeClr val="accent1"/>
              </a:buClr>
            </a:pPr>
            <a:r>
              <a:rPr lang="en-US" sz="2000" dirty="0">
                <a:solidFill>
                  <a:schemeClr val="dk1"/>
                </a:solidFill>
                <a:latin typeface="Candara" panose="020E0502030303020204" pitchFamily="34" charset="0"/>
                <a:cs typeface="Arial" panose="020B0604020202020204"/>
                <a:sym typeface="Arial" panose="020B0604020202020204"/>
              </a:rPr>
              <a:t>API</a:t>
            </a:r>
          </a:p>
          <a:p>
            <a:pPr marL="144145">
              <a:lnSpc>
                <a:spcPct val="150000"/>
              </a:lnSpc>
              <a:buClr>
                <a:schemeClr val="accent1"/>
              </a:buClr>
            </a:pPr>
            <a:r>
              <a:rPr lang="en-US" sz="2000" dirty="0">
                <a:solidFill>
                  <a:schemeClr val="dk1"/>
                </a:solidFill>
                <a:latin typeface="Candara" panose="020E0502030303020204" pitchFamily="34" charset="0"/>
                <a:cs typeface="Arial" panose="020B0604020202020204"/>
                <a:sym typeface="Arial" panose="020B0604020202020204"/>
              </a:rPr>
              <a:t>SQL, NOSQL</a:t>
            </a:r>
          </a:p>
          <a:p>
            <a:pPr marL="144145">
              <a:lnSpc>
                <a:spcPct val="150000"/>
              </a:lnSpc>
              <a:buClr>
                <a:schemeClr val="accent1"/>
              </a:buClr>
            </a:pPr>
            <a:r>
              <a:rPr lang="ru-RU" sz="2000" dirty="0" err="1">
                <a:solidFill>
                  <a:schemeClr val="dk1"/>
                </a:solidFill>
                <a:latin typeface="Candara" panose="020E0502030303020204" pitchFamily="34" charset="0"/>
                <a:cs typeface="Arial" panose="020B0604020202020204"/>
                <a:sym typeface="Arial" panose="020B0604020202020204"/>
              </a:rPr>
              <a:t>Дашборды</a:t>
            </a:r>
            <a:endParaRPr lang="ru-RU" sz="2000" dirty="0">
              <a:solidFill>
                <a:schemeClr val="dk1"/>
              </a:solidFill>
              <a:latin typeface="Candara" panose="020E0502030303020204" pitchFamily="34" charset="0"/>
              <a:cs typeface="Arial" panose="020B0604020202020204"/>
              <a:sym typeface="Arial" panose="020B0604020202020204"/>
            </a:endParaRPr>
          </a:p>
          <a:p>
            <a:pPr marL="144145">
              <a:lnSpc>
                <a:spcPct val="150000"/>
              </a:lnSpc>
              <a:buClr>
                <a:schemeClr val="accent1"/>
              </a:buClr>
            </a:pPr>
            <a:r>
              <a:rPr lang="ru-RU" sz="2000" dirty="0">
                <a:solidFill>
                  <a:schemeClr val="dk1"/>
                </a:solidFill>
                <a:latin typeface="Candara" panose="020E0502030303020204" pitchFamily="34" charset="0"/>
                <a:cs typeface="Arial" panose="020B0604020202020204"/>
                <a:sym typeface="Arial" panose="020B0604020202020204"/>
              </a:rPr>
              <a:t>Средний уровень статистики</a:t>
            </a:r>
          </a:p>
          <a:p>
            <a:pPr marL="144145">
              <a:buClr>
                <a:schemeClr val="accent1"/>
              </a:buClr>
            </a:pPr>
            <a:r>
              <a:rPr lang="ru-RU" sz="2000" dirty="0">
                <a:solidFill>
                  <a:schemeClr val="dk1"/>
                </a:solidFill>
                <a:latin typeface="Candara" panose="020E0502030303020204" pitchFamily="34" charset="0"/>
                <a:cs typeface="Arial" panose="020B0604020202020204"/>
                <a:sym typeface="Arial" panose="020B0604020202020204"/>
              </a:rPr>
              <a:t>Средний уровень </a:t>
            </a:r>
            <a:r>
              <a:rPr lang="en-US" sz="2000" dirty="0">
                <a:solidFill>
                  <a:schemeClr val="dk1"/>
                </a:solidFill>
                <a:latin typeface="Candara" panose="020E0502030303020204" pitchFamily="34" charset="0"/>
                <a:cs typeface="Arial" panose="020B0604020202020204"/>
                <a:sym typeface="Arial" panose="020B0604020202020204"/>
              </a:rPr>
              <a:t>BA, SA</a:t>
            </a:r>
            <a:endParaRPr lang="en-US" sz="1600" dirty="0">
              <a:solidFill>
                <a:schemeClr val="dk1"/>
              </a:solidFill>
              <a:latin typeface="Candara" panose="020E0502030303020204"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andara" panose="020E0502030303020204" pitchFamily="34" charset="0"/>
                <a:cs typeface="Arial" panose="020B0604020202020204"/>
                <a:sym typeface="Arial" panose="020B0604020202020204"/>
              </a:rPr>
              <a:t>ML</a:t>
            </a:r>
          </a:p>
        </p:txBody>
      </p:sp>
      <p:sp>
        <p:nvSpPr>
          <p:cNvPr id="13" name="Rectangle 45"/>
          <p:cNvSpPr/>
          <p:nvPr/>
        </p:nvSpPr>
        <p:spPr>
          <a:xfrm>
            <a:off x="7774915" y="2504927"/>
            <a:ext cx="3481510" cy="4000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dirty="0">
                <a:solidFill>
                  <a:schemeClr val="dk1"/>
                </a:solidFill>
                <a:latin typeface="Candara" panose="020E0502030303020204" pitchFamily="34" charset="0"/>
                <a:cs typeface="Arial" panose="020B0604020202020204"/>
                <a:sym typeface="Arial" panose="020B0604020202020204"/>
              </a:rPr>
              <a:t>Python</a:t>
            </a:r>
          </a:p>
          <a:p>
            <a:pPr marL="144145">
              <a:lnSpc>
                <a:spcPct val="150000"/>
              </a:lnSpc>
              <a:buClr>
                <a:schemeClr val="accent1"/>
              </a:buClr>
            </a:pPr>
            <a:r>
              <a:rPr lang="en-US" dirty="0">
                <a:solidFill>
                  <a:schemeClr val="dk1"/>
                </a:solidFill>
                <a:latin typeface="Candara" panose="020E0502030303020204" pitchFamily="34" charset="0"/>
                <a:cs typeface="Arial" panose="020B0604020202020204"/>
                <a:sym typeface="Arial" panose="020B0604020202020204"/>
              </a:rPr>
              <a:t>Pandas</a:t>
            </a:r>
          </a:p>
          <a:p>
            <a:pPr marL="144145">
              <a:lnSpc>
                <a:spcPct val="150000"/>
              </a:lnSpc>
              <a:buClr>
                <a:schemeClr val="accent1"/>
              </a:buClr>
            </a:pPr>
            <a:r>
              <a:rPr lang="en-US" dirty="0">
                <a:solidFill>
                  <a:schemeClr val="dk1"/>
                </a:solidFill>
                <a:latin typeface="Candara" panose="020E0502030303020204" pitchFamily="34" charset="0"/>
                <a:cs typeface="Arial" panose="020B0604020202020204"/>
                <a:sym typeface="Arial" panose="020B0604020202020204"/>
              </a:rPr>
              <a:t>SQL</a:t>
            </a:r>
          </a:p>
          <a:p>
            <a:pPr marL="144145">
              <a:lnSpc>
                <a:spcPct val="150000"/>
              </a:lnSpc>
              <a:buClr>
                <a:schemeClr val="accent1"/>
              </a:buClr>
            </a:pPr>
            <a:r>
              <a:rPr lang="ru-RU" dirty="0" err="1">
                <a:solidFill>
                  <a:schemeClr val="dk1"/>
                </a:solidFill>
                <a:latin typeface="Candara" panose="020E0502030303020204" pitchFamily="34" charset="0"/>
                <a:cs typeface="Arial" panose="020B0604020202020204"/>
                <a:sym typeface="Arial" panose="020B0604020202020204"/>
              </a:rPr>
              <a:t>Дашборды</a:t>
            </a:r>
            <a:endParaRPr lang="ru-RU" dirty="0">
              <a:solidFill>
                <a:schemeClr val="dk1"/>
              </a:solidFill>
              <a:latin typeface="Candara" panose="020E0502030303020204"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andara" panose="020E0502030303020204" pitchFamily="34" charset="0"/>
                <a:cs typeface="Arial" panose="020B0604020202020204"/>
                <a:sym typeface="Arial" panose="020B0604020202020204"/>
              </a:rPr>
              <a:t>ML</a:t>
            </a:r>
          </a:p>
          <a:p>
            <a:pPr marL="144145">
              <a:lnSpc>
                <a:spcPct val="150000"/>
              </a:lnSpc>
              <a:buClr>
                <a:schemeClr val="accent1"/>
              </a:buClr>
            </a:pPr>
            <a:r>
              <a:rPr lang="en-US" dirty="0">
                <a:solidFill>
                  <a:schemeClr val="dk1"/>
                </a:solidFill>
                <a:latin typeface="Candara" panose="020E0502030303020204" pitchFamily="34" charset="0"/>
                <a:cs typeface="Arial" panose="020B0604020202020204"/>
                <a:sym typeface="Arial" panose="020B0604020202020204"/>
              </a:rPr>
              <a:t>HADOOP</a:t>
            </a:r>
            <a:endParaRPr lang="ru-RU" dirty="0">
              <a:solidFill>
                <a:schemeClr val="dk1"/>
              </a:solidFill>
              <a:latin typeface="Candara" panose="020E0502030303020204"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andara" panose="020E0502030303020204" pitchFamily="34" charset="0"/>
                <a:cs typeface="Arial" panose="020B0604020202020204"/>
                <a:sym typeface="Arial" panose="020B0604020202020204"/>
              </a:rPr>
              <a:t>Spark</a:t>
            </a:r>
            <a:endParaRPr lang="ru-RU" dirty="0">
              <a:solidFill>
                <a:schemeClr val="dk1"/>
              </a:solidFill>
              <a:latin typeface="Candara" panose="020E0502030303020204" pitchFamily="34" charset="0"/>
              <a:cs typeface="Arial" panose="020B0604020202020204"/>
              <a:sym typeface="Arial" panose="020B0604020202020204"/>
            </a:endParaRPr>
          </a:p>
          <a:p>
            <a:pPr marL="144145">
              <a:lnSpc>
                <a:spcPct val="150000"/>
              </a:lnSpc>
              <a:buClr>
                <a:schemeClr val="accent1"/>
              </a:buClr>
            </a:pPr>
            <a:r>
              <a:rPr lang="ru-RU" dirty="0">
                <a:solidFill>
                  <a:schemeClr val="dk1"/>
                </a:solidFill>
                <a:latin typeface="Candara" panose="020E0502030303020204" pitchFamily="34" charset="0"/>
                <a:cs typeface="Arial" panose="020B0604020202020204"/>
                <a:sym typeface="Arial" panose="020B0604020202020204"/>
              </a:rPr>
              <a:t>Высокий уровень статистики</a:t>
            </a:r>
            <a:endParaRPr lang="en-US" dirty="0">
              <a:solidFill>
                <a:schemeClr val="dk1"/>
              </a:solidFill>
              <a:latin typeface="Candara" panose="020E0502030303020204" pitchFamily="34" charset="0"/>
              <a:cs typeface="Arial" panose="020B0604020202020204"/>
              <a:sym typeface="Arial" panose="020B0604020202020204"/>
            </a:endParaRPr>
          </a:p>
          <a:p>
            <a:pPr marL="144145">
              <a:buClr>
                <a:schemeClr val="accent1"/>
              </a:buClr>
            </a:pPr>
            <a:r>
              <a:rPr lang="ru-RU" dirty="0">
                <a:solidFill>
                  <a:schemeClr val="dk1"/>
                </a:solidFill>
                <a:latin typeface="Candara" panose="020E0502030303020204" pitchFamily="34" charset="0"/>
                <a:cs typeface="Arial" panose="020B0604020202020204"/>
                <a:sym typeface="Arial" panose="020B0604020202020204"/>
              </a:rPr>
              <a:t>Высокий уровень </a:t>
            </a:r>
            <a:r>
              <a:rPr lang="en-US" dirty="0">
                <a:solidFill>
                  <a:schemeClr val="dk1"/>
                </a:solidFill>
                <a:latin typeface="Candara" panose="020E0502030303020204" pitchFamily="34" charset="0"/>
                <a:cs typeface="Arial" panose="020B0604020202020204"/>
                <a:sym typeface="Arial" panose="020B0604020202020204"/>
              </a:rPr>
              <a:t>BA, SA</a:t>
            </a:r>
            <a:endParaRPr lang="ru-RU" dirty="0">
              <a:solidFill>
                <a:schemeClr val="dk1"/>
              </a:solidFill>
              <a:latin typeface="Candara" panose="020E0502030303020204" pitchFamily="34" charset="0"/>
              <a:cs typeface="Arial" panose="020B0604020202020204"/>
              <a:sym typeface="Arial" panose="020B0604020202020204"/>
            </a:endParaRPr>
          </a:p>
        </p:txBody>
      </p:sp>
      <p:sp>
        <p:nvSpPr>
          <p:cNvPr id="16" name="Rectangle 51"/>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a:r>
              <a:rPr lang="en-US" sz="1600" b="1" dirty="0">
                <a:solidFill>
                  <a:schemeClr val="bg1"/>
                </a:solidFill>
                <a:latin typeface="Croc" panose="020B0502020203020203" pitchFamily="34" charset="0"/>
                <a:cs typeface="Arial" panose="020B0604020202020204"/>
              </a:rPr>
              <a:t>JUNIOR</a:t>
            </a:r>
          </a:p>
        </p:txBody>
      </p:sp>
      <p:sp>
        <p:nvSpPr>
          <p:cNvPr id="17" name="Rectangle 53"/>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MIDDLE</a:t>
            </a:r>
          </a:p>
        </p:txBody>
      </p:sp>
      <p:sp>
        <p:nvSpPr>
          <p:cNvPr id="18" name="Rectangle 55"/>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SENIOR</a:t>
            </a: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panose="020B0604020202020204"/>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17940" y="7189940"/>
            <a:ext cx="184731" cy="307777"/>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73440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66039" y="3972957"/>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3</a:t>
            </a:r>
            <a:r>
              <a:rPr lang="en-US" sz="4800" dirty="0">
                <a:solidFill>
                  <a:schemeClr val="bg1"/>
                </a:solidFill>
                <a:latin typeface="Croc" panose="020B0502020203020203" pitchFamily="34" charset="0"/>
              </a:rPr>
              <a:t> </a:t>
            </a:r>
          </a:p>
          <a:p>
            <a:pPr>
              <a:lnSpc>
                <a:spcPct val="90000"/>
              </a:lnSpc>
            </a:pPr>
            <a:r>
              <a:rPr lang="en-US" sz="4800" dirty="0">
                <a:solidFill>
                  <a:schemeClr val="bg1"/>
                </a:solidFill>
                <a:latin typeface="Croc" panose="020B0502020203020203" pitchFamily="34" charset="0"/>
                <a:sym typeface="Arial" panose="020B0604020202020204"/>
              </a:rPr>
              <a:t>Python</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sp>
        <p:nvSpPr>
          <p:cNvPr id="8" name="Заголовок 2"/>
          <p:cNvSpPr>
            <a:spLocks noGrp="1"/>
          </p:cNvSpPr>
          <p:nvPr>
            <p:ph type="title"/>
          </p:nvPr>
        </p:nvSpPr>
        <p:spPr>
          <a:xfrm>
            <a:off x="288294" y="378315"/>
            <a:ext cx="10566837" cy="609398"/>
          </a:xfrm>
        </p:spPr>
        <p:txBody>
          <a:bodyPr/>
          <a:lstStyle/>
          <a:p>
            <a:r>
              <a:rPr lang="ru-RU" sz="4400" b="0" dirty="0">
                <a:solidFill>
                  <a:schemeClr val="bg1"/>
                </a:solidFill>
              </a:rPr>
              <a:t>А ради чего мы тут собрались? </a:t>
            </a:r>
          </a:p>
        </p:txBody>
      </p:sp>
      <p:sp>
        <p:nvSpPr>
          <p:cNvPr id="11" name="TextBox 10">
            <a:extLst>
              <a:ext uri="{FF2B5EF4-FFF2-40B4-BE49-F238E27FC236}">
                <a16:creationId xmlns:a16="http://schemas.microsoft.com/office/drawing/2014/main" id="{FA7253F7-9E11-4F60-8958-DD6D8CC73AD3}"/>
              </a:ext>
            </a:extLst>
          </p:cNvPr>
          <p:cNvSpPr txBox="1"/>
          <p:nvPr/>
        </p:nvSpPr>
        <p:spPr>
          <a:xfrm>
            <a:off x="1446244" y="2835176"/>
            <a:ext cx="10011747" cy="2308324"/>
          </a:xfrm>
          <a:prstGeom prst="rect">
            <a:avLst/>
          </a:prstGeom>
          <a:noFill/>
        </p:spPr>
        <p:txBody>
          <a:bodyPr wrap="square">
            <a:spAutoFit/>
          </a:bodyPr>
          <a:lstStyle/>
          <a:p>
            <a:pPr algn="l"/>
            <a:r>
              <a:rPr lang="ru-RU" sz="4800" b="0" i="0" dirty="0">
                <a:solidFill>
                  <a:schemeClr val="bg1"/>
                </a:solidFill>
                <a:effectLst/>
                <a:latin typeface="-apple-system"/>
              </a:rPr>
              <a:t>Python — это не самоцель. Это наш инструмент, чтобы добраться до самого интересного</a:t>
            </a:r>
          </a:p>
        </p:txBody>
      </p:sp>
    </p:spTree>
    <p:extLst>
      <p:ext uri="{BB962C8B-B14F-4D97-AF65-F5344CB8AC3E}">
        <p14:creationId xmlns:p14="http://schemas.microsoft.com/office/powerpoint/2010/main" val="351732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4945527" y="0"/>
            <a:ext cx="7246473"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51" name="Google Shape;351;p22"/>
          <p:cNvGrpSpPr/>
          <p:nvPr/>
        </p:nvGrpSpPr>
        <p:grpSpPr>
          <a:xfrm>
            <a:off x="4764824" y="4108596"/>
            <a:ext cx="14854353" cy="14854353"/>
            <a:chOff x="41568" y="3083077"/>
            <a:chExt cx="8925756" cy="8925756"/>
          </a:xfrm>
        </p:grpSpPr>
        <p:sp>
          <p:nvSpPr>
            <p:cNvPr id="352" name="Google Shape;352;p22"/>
            <p:cNvSpPr/>
            <p:nvPr/>
          </p:nvSpPr>
          <p:spPr>
            <a:xfrm>
              <a:off x="41568" y="3083077"/>
              <a:ext cx="8925756" cy="8925756"/>
            </a:xfrm>
            <a:prstGeom prst="ellipse">
              <a:avLst/>
            </a:prstGeom>
            <a:solidFill>
              <a:srgbClr val="242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53" name="Google Shape;353;p22"/>
            <p:cNvSpPr/>
            <p:nvPr/>
          </p:nvSpPr>
          <p:spPr>
            <a:xfrm>
              <a:off x="2387350" y="3799046"/>
              <a:ext cx="5760000" cy="5760000"/>
            </a:xfrm>
            <a:prstGeom prst="ellipse">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54" name="Google Shape;354;p22"/>
          <p:cNvSpPr txBox="1">
            <a:spLocks noGrp="1"/>
          </p:cNvSpPr>
          <p:nvPr>
            <p:ph type="title"/>
          </p:nvPr>
        </p:nvSpPr>
        <p:spPr>
          <a:xfrm>
            <a:off x="55333" y="180028"/>
            <a:ext cx="10566837"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sz="4800">
                <a:solidFill>
                  <a:schemeClr val="dk1"/>
                </a:solidFill>
              </a:rPr>
              <a:t>Немного истории</a:t>
            </a:r>
            <a:endParaRPr sz="4800"/>
          </a:p>
        </p:txBody>
      </p:sp>
      <p:sp>
        <p:nvSpPr>
          <p:cNvPr id="355" name="Google Shape;355;p22"/>
          <p:cNvSpPr/>
          <p:nvPr/>
        </p:nvSpPr>
        <p:spPr>
          <a:xfrm>
            <a:off x="556519" y="932948"/>
            <a:ext cx="4298506" cy="61863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Python был разработан в конце 1989 г. Гуидо ван Россумом </a:t>
            </a:r>
          </a:p>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Гуидо обожал телевизионную передачу “Летающий цирк питона Монти”, и когда пришло время дать название своему языку, он выбрал имя Python. </a:t>
            </a:r>
          </a:p>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В 1991 г. Python был размещен для общего доступа</a:t>
            </a:r>
          </a:p>
          <a:p>
            <a:pPr marL="0" marR="0" lvl="0" indent="0" algn="l" rtl="0">
              <a:spcBef>
                <a:spcPts val="0"/>
              </a:spcBef>
              <a:spcAft>
                <a:spcPts val="0"/>
              </a:spcAft>
              <a:buNone/>
            </a:pPr>
            <a:br>
              <a:rPr lang="ru-RU" sz="1800">
                <a:solidFill>
                  <a:schemeClr val="dk1"/>
                </a:solidFill>
                <a:latin typeface="Arial" panose="020B0604020202020204"/>
                <a:ea typeface="Arial" panose="020B0604020202020204"/>
                <a:cs typeface="Arial" panose="020B0604020202020204"/>
                <a:sym typeface="Arial" panose="020B0604020202020204"/>
              </a:rPr>
            </a:br>
            <a:endParaRPr sz="1800">
              <a:solidFill>
                <a:srgbClr val="343336"/>
              </a:solidFill>
              <a:latin typeface="Arial" panose="020B0604020202020204"/>
              <a:ea typeface="Arial" panose="020B0604020202020204"/>
              <a:cs typeface="Arial" panose="020B0604020202020204"/>
              <a:sym typeface="Arial" panose="020B0604020202020204"/>
            </a:endParaRPr>
          </a:p>
        </p:txBody>
      </p:sp>
      <p:pic>
        <p:nvPicPr>
          <p:cNvPr id="357" name="Google Shape;357;p22" descr="Летающий цирк Монти Пайтона — Википедия"/>
          <p:cNvPicPr preferRelativeResize="0"/>
          <p:nvPr/>
        </p:nvPicPr>
        <p:blipFill rotWithShape="1">
          <a:blip r:embed="rId3"/>
          <a:srcRect/>
          <a:stretch>
            <a:fillRect/>
          </a:stretch>
        </p:blipFill>
        <p:spPr>
          <a:xfrm>
            <a:off x="8636582" y="1635020"/>
            <a:ext cx="3063404" cy="4737222"/>
          </a:xfrm>
          <a:prstGeom prst="rect">
            <a:avLst/>
          </a:prstGeom>
          <a:noFill/>
          <a:ln>
            <a:noFill/>
          </a:ln>
        </p:spPr>
      </p:pic>
      <p:pic>
        <p:nvPicPr>
          <p:cNvPr id="358" name="Google Shape;358;p22" descr="Ван Россум, Гвидо — Википедия"/>
          <p:cNvPicPr preferRelativeResize="0"/>
          <p:nvPr/>
        </p:nvPicPr>
        <p:blipFill rotWithShape="1">
          <a:blip r:embed="rId4"/>
          <a:srcRect/>
          <a:stretch>
            <a:fillRect/>
          </a:stretch>
        </p:blipFill>
        <p:spPr>
          <a:xfrm>
            <a:off x="5180778" y="1679966"/>
            <a:ext cx="3128184" cy="4692276"/>
          </a:xfrm>
          <a:prstGeom prst="rect">
            <a:avLst/>
          </a:prstGeom>
          <a:noFill/>
          <a:ln>
            <a:noFill/>
          </a:ln>
        </p:spPr>
      </p:pic>
      <p:pic>
        <p:nvPicPr>
          <p:cNvPr id="359" name="Google Shape;359;p22"/>
          <p:cNvPicPr preferRelativeResize="0"/>
          <p:nvPr/>
        </p:nvPicPr>
        <p:blipFill rotWithShape="1">
          <a:blip r:embed="rId5"/>
          <a:srcRect/>
          <a:stretch>
            <a:fillRect/>
          </a:stretch>
        </p:blipFill>
        <p:spPr>
          <a:xfrm>
            <a:off x="5309216" y="-382635"/>
            <a:ext cx="6327113" cy="24549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pic>
        <p:nvPicPr>
          <p:cNvPr id="46" name="object 7"/>
          <p:cNvPicPr/>
          <p:nvPr/>
        </p:nvPicPr>
        <p:blipFill>
          <a:blip r:embed="rId3" cstate="print"/>
          <a:stretch>
            <a:fillRect/>
          </a:stretch>
        </p:blipFill>
        <p:spPr>
          <a:xfrm>
            <a:off x="8137000" y="1303200"/>
            <a:ext cx="4054999" cy="5554799"/>
          </a:xfrm>
          <a:prstGeom prst="rect">
            <a:avLst/>
          </a:prstGeom>
        </p:spPr>
      </p:pic>
      <p:sp>
        <p:nvSpPr>
          <p:cNvPr id="8" name="Заголовок 2"/>
          <p:cNvSpPr>
            <a:spLocks noGrp="1"/>
          </p:cNvSpPr>
          <p:nvPr>
            <p:ph type="title"/>
          </p:nvPr>
        </p:nvSpPr>
        <p:spPr>
          <a:xfrm>
            <a:off x="288294" y="378315"/>
            <a:ext cx="10566837" cy="609398"/>
          </a:xfrm>
        </p:spPr>
        <p:txBody>
          <a:bodyPr/>
          <a:lstStyle/>
          <a:p>
            <a:r>
              <a:rPr lang="ru-RU" sz="4400" b="0" dirty="0">
                <a:solidFill>
                  <a:schemeClr val="bg1"/>
                </a:solidFill>
              </a:rPr>
              <a:t>Философия питона</a:t>
            </a:r>
          </a:p>
        </p:txBody>
      </p:sp>
      <p:sp>
        <p:nvSpPr>
          <p:cNvPr id="10" name="TextBox 9"/>
          <p:cNvSpPr txBox="1"/>
          <p:nvPr/>
        </p:nvSpPr>
        <p:spPr>
          <a:xfrm>
            <a:off x="118641" y="1173182"/>
            <a:ext cx="4054999" cy="3970318"/>
          </a:xfrm>
          <a:prstGeom prst="rect">
            <a:avLst/>
          </a:prstGeom>
          <a:noFill/>
        </p:spPr>
        <p:txBody>
          <a:bodyPr wrap="square">
            <a:spAutoFit/>
          </a:bodyPr>
          <a:lstStyle/>
          <a:p>
            <a:br>
              <a:rPr lang="ru-RU" dirty="0">
                <a:solidFill>
                  <a:schemeClr val="bg1"/>
                </a:solidFill>
              </a:rPr>
            </a:br>
            <a:r>
              <a:rPr lang="ru-RU" b="0" i="0" dirty="0">
                <a:solidFill>
                  <a:schemeClr val="bg1"/>
                </a:solidFill>
                <a:effectLst/>
                <a:latin typeface="Roboto" panose="02000000000000000000" pitchFamily="2" charset="0"/>
              </a:rPr>
              <a:t>Красивое лучше, чем уродливое.</a:t>
            </a:r>
            <a:br>
              <a:rPr lang="ru-RU" dirty="0">
                <a:solidFill>
                  <a:schemeClr val="bg1"/>
                </a:solidFill>
              </a:rPr>
            </a:br>
            <a:r>
              <a:rPr lang="ru-RU" b="0" i="0" dirty="0">
                <a:solidFill>
                  <a:schemeClr val="bg1"/>
                </a:solidFill>
                <a:effectLst/>
                <a:latin typeface="Roboto" panose="02000000000000000000" pitchFamily="2" charset="0"/>
              </a:rPr>
              <a:t>Явное лучше, чем неявное.</a:t>
            </a:r>
            <a:br>
              <a:rPr lang="ru-RU" dirty="0">
                <a:solidFill>
                  <a:schemeClr val="bg1"/>
                </a:solidFill>
              </a:rPr>
            </a:br>
            <a:r>
              <a:rPr lang="ru-RU" b="0" i="0" dirty="0">
                <a:solidFill>
                  <a:schemeClr val="bg1"/>
                </a:solidFill>
                <a:effectLst/>
                <a:latin typeface="Roboto" panose="02000000000000000000" pitchFamily="2" charset="0"/>
              </a:rPr>
              <a:t>Простое лучше, чем сложное.</a:t>
            </a:r>
            <a:br>
              <a:rPr lang="ru-RU" dirty="0">
                <a:solidFill>
                  <a:schemeClr val="bg1"/>
                </a:solidFill>
              </a:rPr>
            </a:br>
            <a:r>
              <a:rPr lang="ru-RU" b="0" i="0" dirty="0">
                <a:solidFill>
                  <a:schemeClr val="bg1"/>
                </a:solidFill>
                <a:effectLst/>
                <a:latin typeface="Roboto" panose="02000000000000000000" pitchFamily="2" charset="0"/>
              </a:rPr>
              <a:t>Сложное лучше, чем запутанное.</a:t>
            </a:r>
            <a:br>
              <a:rPr lang="ru-RU" dirty="0">
                <a:solidFill>
                  <a:schemeClr val="bg1"/>
                </a:solidFill>
              </a:rPr>
            </a:br>
            <a:r>
              <a:rPr lang="ru-RU" b="0" i="0" dirty="0">
                <a:solidFill>
                  <a:schemeClr val="bg1"/>
                </a:solidFill>
                <a:effectLst/>
                <a:latin typeface="Roboto" panose="02000000000000000000" pitchFamily="2" charset="0"/>
              </a:rPr>
              <a:t>Плоское лучше, чем вложенное.</a:t>
            </a:r>
            <a:br>
              <a:rPr lang="ru-RU" dirty="0">
                <a:solidFill>
                  <a:schemeClr val="bg1"/>
                </a:solidFill>
              </a:rPr>
            </a:br>
            <a:r>
              <a:rPr lang="ru-RU" b="0" i="0" dirty="0">
                <a:solidFill>
                  <a:schemeClr val="bg1"/>
                </a:solidFill>
                <a:effectLst/>
                <a:latin typeface="Roboto" panose="02000000000000000000" pitchFamily="2" charset="0"/>
              </a:rPr>
              <a:t>Разреженное лучше, чем плотное.</a:t>
            </a:r>
            <a:br>
              <a:rPr lang="ru-RU" dirty="0">
                <a:solidFill>
                  <a:schemeClr val="bg1"/>
                </a:solidFill>
              </a:rPr>
            </a:br>
            <a:r>
              <a:rPr lang="ru-RU" b="0" i="0" dirty="0">
                <a:solidFill>
                  <a:schemeClr val="bg1"/>
                </a:solidFill>
                <a:effectLst/>
                <a:latin typeface="Roboto" panose="02000000000000000000" pitchFamily="2" charset="0"/>
              </a:rPr>
              <a:t>Читабельность имеет значение.</a:t>
            </a:r>
            <a:br>
              <a:rPr lang="ru-RU" dirty="0">
                <a:solidFill>
                  <a:schemeClr val="bg1"/>
                </a:solidFill>
              </a:rPr>
            </a:br>
            <a:r>
              <a:rPr lang="ru-RU" b="0" i="0" dirty="0">
                <a:solidFill>
                  <a:schemeClr val="bg1"/>
                </a:solidFill>
                <a:effectLst/>
                <a:latin typeface="Roboto" panose="02000000000000000000" pitchFamily="2" charset="0"/>
              </a:rPr>
              <a:t>Особые случаи не настолько особые, чтобы нарушать правила.</a:t>
            </a:r>
            <a:br>
              <a:rPr lang="ru-RU" dirty="0">
                <a:solidFill>
                  <a:schemeClr val="bg1"/>
                </a:solidFill>
              </a:rPr>
            </a:br>
            <a:r>
              <a:rPr lang="ru-RU" b="0" i="0" dirty="0">
                <a:solidFill>
                  <a:schemeClr val="bg1"/>
                </a:solidFill>
                <a:effectLst/>
                <a:latin typeface="Roboto" panose="02000000000000000000" pitchFamily="2" charset="0"/>
              </a:rPr>
              <a:t>Хотя практичность побеждает стремление к чистоте.</a:t>
            </a:r>
            <a:br>
              <a:rPr lang="ru-RU" dirty="0">
                <a:solidFill>
                  <a:schemeClr val="bg1"/>
                </a:solidFill>
              </a:rPr>
            </a:br>
            <a:r>
              <a:rPr lang="ru-RU" b="0" i="0" dirty="0">
                <a:solidFill>
                  <a:schemeClr val="bg1"/>
                </a:solidFill>
                <a:effectLst/>
                <a:latin typeface="Roboto" panose="02000000000000000000" pitchFamily="2" charset="0"/>
              </a:rPr>
              <a:t>Ошибки никогда не должны замалчиваться.</a:t>
            </a:r>
            <a:endParaRPr lang="ru-RU" dirty="0">
              <a:solidFill>
                <a:schemeClr val="bg1"/>
              </a:solidFill>
            </a:endParaRPr>
          </a:p>
        </p:txBody>
      </p:sp>
      <p:sp>
        <p:nvSpPr>
          <p:cNvPr id="12" name="TextBox 11"/>
          <p:cNvSpPr txBox="1"/>
          <p:nvPr/>
        </p:nvSpPr>
        <p:spPr>
          <a:xfrm>
            <a:off x="4055001" y="1414451"/>
            <a:ext cx="4328741" cy="5078313"/>
          </a:xfrm>
          <a:prstGeom prst="rect">
            <a:avLst/>
          </a:prstGeom>
          <a:noFill/>
        </p:spPr>
        <p:txBody>
          <a:bodyPr wrap="square">
            <a:spAutoFit/>
          </a:bodyPr>
          <a:lstStyle/>
          <a:p>
            <a:r>
              <a:rPr lang="ru-RU" b="0" i="0" dirty="0">
                <a:solidFill>
                  <a:schemeClr val="bg1"/>
                </a:solidFill>
                <a:effectLst/>
                <a:latin typeface="Roboto" panose="02000000000000000000" pitchFamily="2" charset="0"/>
              </a:rPr>
              <a:t>Если не замалчиваются явно.</a:t>
            </a:r>
            <a:br>
              <a:rPr lang="ru-RU" dirty="0">
                <a:solidFill>
                  <a:schemeClr val="bg1"/>
                </a:solidFill>
              </a:rPr>
            </a:br>
            <a:r>
              <a:rPr lang="ru-RU" b="0" i="0" dirty="0">
                <a:solidFill>
                  <a:schemeClr val="bg1"/>
                </a:solidFill>
                <a:effectLst/>
                <a:latin typeface="Roboto" panose="02000000000000000000" pitchFamily="2" charset="0"/>
              </a:rPr>
              <a:t>Если видишь двусмысленность, отбрось искушение угадать.</a:t>
            </a:r>
            <a:br>
              <a:rPr lang="ru-RU" dirty="0">
                <a:solidFill>
                  <a:schemeClr val="bg1"/>
                </a:solidFill>
              </a:rPr>
            </a:br>
            <a:r>
              <a:rPr lang="ru-RU" b="0" i="0" dirty="0">
                <a:solidFill>
                  <a:schemeClr val="bg1"/>
                </a:solidFill>
                <a:effectLst/>
                <a:latin typeface="Roboto" panose="02000000000000000000" pitchFamily="2" charset="0"/>
              </a:rPr>
              <a:t>Должен существовать один — и, желательно, только один — очевидный способ сделать это.</a:t>
            </a:r>
            <a:br>
              <a:rPr lang="ru-RU" dirty="0">
                <a:solidFill>
                  <a:schemeClr val="bg1"/>
                </a:solidFill>
              </a:rPr>
            </a:br>
            <a:r>
              <a:rPr lang="ru-RU" b="0" i="0" dirty="0">
                <a:solidFill>
                  <a:schemeClr val="bg1"/>
                </a:solidFill>
                <a:effectLst/>
                <a:latin typeface="Roboto" panose="02000000000000000000" pitchFamily="2" charset="0"/>
              </a:rPr>
              <a:t>Хотя он поначалу может быть и не очевиден, если вы не голландец.</a:t>
            </a:r>
            <a:br>
              <a:rPr lang="ru-RU" dirty="0">
                <a:solidFill>
                  <a:schemeClr val="bg1"/>
                </a:solidFill>
              </a:rPr>
            </a:br>
            <a:r>
              <a:rPr lang="ru-RU" b="0" i="0" dirty="0">
                <a:solidFill>
                  <a:schemeClr val="bg1"/>
                </a:solidFill>
                <a:effectLst/>
                <a:latin typeface="Roboto" panose="02000000000000000000" pitchFamily="2" charset="0"/>
              </a:rPr>
              <a:t>Сейчас лучше, чем никогда.</a:t>
            </a:r>
            <a:br>
              <a:rPr lang="ru-RU" dirty="0">
                <a:solidFill>
                  <a:schemeClr val="bg1"/>
                </a:solidFill>
              </a:rPr>
            </a:br>
            <a:r>
              <a:rPr lang="ru-RU" b="0" i="0" dirty="0">
                <a:solidFill>
                  <a:schemeClr val="bg1"/>
                </a:solidFill>
                <a:effectLst/>
                <a:latin typeface="Roboto" panose="02000000000000000000" pitchFamily="2" charset="0"/>
              </a:rPr>
              <a:t>Хотя никогда зачастую лучше, чем прямо сейчас.</a:t>
            </a:r>
            <a:br>
              <a:rPr lang="ru-RU" dirty="0">
                <a:solidFill>
                  <a:schemeClr val="bg1"/>
                </a:solidFill>
              </a:rPr>
            </a:br>
            <a:r>
              <a:rPr lang="ru-RU" b="0" i="0" dirty="0">
                <a:solidFill>
                  <a:schemeClr val="bg1"/>
                </a:solidFill>
                <a:effectLst/>
                <a:latin typeface="Roboto" panose="02000000000000000000" pitchFamily="2" charset="0"/>
              </a:rPr>
              <a:t>Если реализацию сложно объяснить — идея плоха.</a:t>
            </a:r>
            <a:br>
              <a:rPr lang="ru-RU" dirty="0">
                <a:solidFill>
                  <a:schemeClr val="bg1"/>
                </a:solidFill>
              </a:rPr>
            </a:br>
            <a:r>
              <a:rPr lang="ru-RU" b="0" i="0" dirty="0">
                <a:solidFill>
                  <a:schemeClr val="bg1"/>
                </a:solidFill>
                <a:effectLst/>
                <a:latin typeface="Roboto" panose="02000000000000000000" pitchFamily="2" charset="0"/>
              </a:rPr>
              <a:t>Если реализацию легко объяснить — идея, возможно, хороша.</a:t>
            </a:r>
            <a:br>
              <a:rPr lang="ru-RU" dirty="0">
                <a:solidFill>
                  <a:schemeClr val="bg1"/>
                </a:solidFill>
              </a:rPr>
            </a:br>
            <a:r>
              <a:rPr lang="ru-RU" b="0" i="0" dirty="0">
                <a:solidFill>
                  <a:schemeClr val="bg1"/>
                </a:solidFill>
                <a:effectLst/>
                <a:latin typeface="Roboto" panose="02000000000000000000" pitchFamily="2" charset="0"/>
              </a:rPr>
              <a:t>Пространства имён, черт возьми, — отличная штука! Будем делать их побольше!</a:t>
            </a:r>
            <a:endParaRPr lang="ru-RU" dirty="0">
              <a:solidFill>
                <a:schemeClr val="bg1"/>
              </a:solidFill>
            </a:endParaRPr>
          </a:p>
        </p:txBody>
      </p:sp>
      <p:sp>
        <p:nvSpPr>
          <p:cNvPr id="14" name="TextBox 13"/>
          <p:cNvSpPr txBox="1"/>
          <p:nvPr/>
        </p:nvSpPr>
        <p:spPr>
          <a:xfrm>
            <a:off x="5086460" y="476299"/>
            <a:ext cx="6101080" cy="461665"/>
          </a:xfrm>
          <a:prstGeom prst="rect">
            <a:avLst/>
          </a:prstGeom>
          <a:noFill/>
        </p:spPr>
        <p:txBody>
          <a:bodyPr wrap="square">
            <a:spAutoFit/>
          </a:bodyPr>
          <a:lstStyle/>
          <a:p>
            <a:r>
              <a:rPr lang="en-US" sz="2400" b="1" i="1" u="sng" dirty="0">
                <a:solidFill>
                  <a:schemeClr val="bg1"/>
                </a:solidFill>
                <a:effectLst/>
                <a:latin typeface="Roboto" panose="02000000000000000000" pitchFamily="2" charset="0"/>
              </a:rPr>
              <a:t>import this</a:t>
            </a:r>
            <a:endParaRPr lang="ru-RU" sz="2400" b="1" i="1" u="sng"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p:nvPr/>
        </p:nvSpPr>
        <p:spPr>
          <a:xfrm>
            <a:off x="701827"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77" name="Google Shape;277;p9"/>
          <p:cNvSpPr/>
          <p:nvPr/>
        </p:nvSpPr>
        <p:spPr>
          <a:xfrm>
            <a:off x="4875169"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78" name="Google Shape;278;p9"/>
          <p:cNvSpPr/>
          <p:nvPr/>
        </p:nvSpPr>
        <p:spPr>
          <a:xfrm>
            <a:off x="9063121"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80" name="Google Shape;280;p9"/>
          <p:cNvSpPr txBox="1"/>
          <p:nvPr/>
        </p:nvSpPr>
        <p:spPr>
          <a:xfrm>
            <a:off x="2279789" y="3443133"/>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01</a:t>
            </a:r>
            <a:endParaRPr sz="6000" b="1" dirty="0">
              <a:solidFill>
                <a:srgbClr val="000000"/>
              </a:solidFill>
              <a:latin typeface="Croc" panose="020B0502020203020203" pitchFamily="34" charset="0"/>
              <a:sym typeface="Arial" panose="020B0604020202020204"/>
            </a:endParaRPr>
          </a:p>
        </p:txBody>
      </p:sp>
      <p:sp>
        <p:nvSpPr>
          <p:cNvPr id="281" name="Google Shape;281;p9"/>
          <p:cNvSpPr txBox="1"/>
          <p:nvPr/>
        </p:nvSpPr>
        <p:spPr>
          <a:xfrm>
            <a:off x="6444499" y="3443134"/>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02</a:t>
            </a:r>
            <a:endParaRPr sz="6000" b="1" dirty="0">
              <a:solidFill>
                <a:srgbClr val="000000"/>
              </a:solidFill>
              <a:latin typeface="Croc" panose="020B0502020203020203" pitchFamily="34" charset="0"/>
              <a:sym typeface="Arial" panose="020B0604020202020204"/>
            </a:endParaRPr>
          </a:p>
        </p:txBody>
      </p:sp>
      <p:sp>
        <p:nvSpPr>
          <p:cNvPr id="282" name="Google Shape;282;p9"/>
          <p:cNvSpPr txBox="1"/>
          <p:nvPr/>
        </p:nvSpPr>
        <p:spPr>
          <a:xfrm>
            <a:off x="10641083" y="3431267"/>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03</a:t>
            </a:r>
            <a:endParaRPr sz="6000" b="1" dirty="0">
              <a:solidFill>
                <a:srgbClr val="000000"/>
              </a:solidFill>
              <a:latin typeface="Croc" panose="020B0502020203020203" pitchFamily="34" charset="0"/>
              <a:sym typeface="Arial" panose="020B0604020202020204"/>
            </a:endParaRPr>
          </a:p>
        </p:txBody>
      </p:sp>
      <p:sp>
        <p:nvSpPr>
          <p:cNvPr id="283" name="Google Shape;283;p9"/>
          <p:cNvSpPr txBox="1"/>
          <p:nvPr/>
        </p:nvSpPr>
        <p:spPr>
          <a:xfrm>
            <a:off x="1149140" y="4499174"/>
            <a:ext cx="3390901" cy="923289"/>
          </a:xfrm>
          <a:prstGeom prst="rect">
            <a:avLst/>
          </a:prstGeom>
          <a:noFill/>
          <a:ln>
            <a:noFill/>
          </a:ln>
        </p:spPr>
        <p:txBody>
          <a:bodyPr spcFirstLastPara="1" wrap="square" lIns="91425" tIns="45700" rIns="91425" bIns="45700" anchor="t" anchorCtr="0">
            <a:spAutoFit/>
          </a:bodyPr>
          <a:lstStyle/>
          <a:p>
            <a:pPr algn="l"/>
            <a:r>
              <a:rPr lang="ru-RU" b="1" i="0" dirty="0">
                <a:solidFill>
                  <a:srgbClr val="333A4D"/>
                </a:solidFill>
                <a:effectLst/>
                <a:latin typeface="var(--header-font)"/>
              </a:rPr>
              <a:t>Веб-разработка</a:t>
            </a:r>
          </a:p>
          <a:p>
            <a:br>
              <a:rPr lang="ru-RU" dirty="0"/>
            </a:br>
            <a:endParaRPr b="1" dirty="0">
              <a:latin typeface="Croc" panose="020B0502020203020203" pitchFamily="34" charset="0"/>
            </a:endParaRPr>
          </a:p>
        </p:txBody>
      </p:sp>
      <p:sp>
        <p:nvSpPr>
          <p:cNvPr id="284" name="Google Shape;284;p9"/>
          <p:cNvSpPr/>
          <p:nvPr/>
        </p:nvSpPr>
        <p:spPr>
          <a:xfrm>
            <a:off x="5321093" y="4499174"/>
            <a:ext cx="3505200" cy="369291"/>
          </a:xfrm>
          <a:prstGeom prst="rect">
            <a:avLst/>
          </a:prstGeom>
          <a:noFill/>
          <a:ln>
            <a:noFill/>
          </a:ln>
        </p:spPr>
        <p:txBody>
          <a:bodyPr spcFirstLastPara="1" wrap="square" lIns="91425" tIns="45700" rIns="91425" bIns="45700" anchor="t" anchorCtr="0">
            <a:spAutoFit/>
          </a:bodyPr>
          <a:lstStyle/>
          <a:p>
            <a:pPr lvl="0"/>
            <a:r>
              <a:rPr lang="en-US" b="1" dirty="0">
                <a:latin typeface="Croc" panose="020B0502020203020203" pitchFamily="34" charset="0"/>
              </a:rPr>
              <a:t>Data Science</a:t>
            </a:r>
            <a:endParaRPr lang="ru-RU" b="1" dirty="0">
              <a:latin typeface="Croc" panose="020B0502020203020203" pitchFamily="34" charset="0"/>
            </a:endParaRPr>
          </a:p>
        </p:txBody>
      </p:sp>
      <p:sp>
        <p:nvSpPr>
          <p:cNvPr id="285" name="Google Shape;285;p9"/>
          <p:cNvSpPr/>
          <p:nvPr/>
        </p:nvSpPr>
        <p:spPr>
          <a:xfrm>
            <a:off x="9408369" y="4499174"/>
            <a:ext cx="2466975" cy="923289"/>
          </a:xfrm>
          <a:prstGeom prst="rect">
            <a:avLst/>
          </a:prstGeom>
          <a:noFill/>
          <a:ln>
            <a:noFill/>
          </a:ln>
        </p:spPr>
        <p:txBody>
          <a:bodyPr spcFirstLastPara="1" wrap="square" lIns="91425" tIns="45700" rIns="91425" bIns="45700" anchor="t" anchorCtr="0">
            <a:spAutoFit/>
          </a:bodyPr>
          <a:lstStyle/>
          <a:p>
            <a:pPr lvl="0"/>
            <a:r>
              <a:rPr lang="ru-RU" b="1" dirty="0">
                <a:latin typeface="Croc" panose="020B0502020203020203" pitchFamily="34" charset="0"/>
              </a:rPr>
              <a:t>Автоматизация процессов</a:t>
            </a:r>
          </a:p>
          <a:p>
            <a:pPr lvl="0"/>
            <a:endParaRPr lang="ru-RU" b="1" dirty="0">
              <a:latin typeface="Croc" panose="020B0502020203020203" pitchFamily="34" charset="0"/>
            </a:endParaRPr>
          </a:p>
        </p:txBody>
      </p:sp>
      <p:pic>
        <p:nvPicPr>
          <p:cNvPr id="287" name="Google Shape;287;p9"/>
          <p:cNvPicPr preferRelativeResize="0"/>
          <p:nvPr/>
        </p:nvPicPr>
        <p:blipFill rotWithShape="1">
          <a:blip r:embed="rId3"/>
          <a:srcRect/>
          <a:stretch>
            <a:fillRect/>
          </a:stretch>
        </p:blipFill>
        <p:spPr>
          <a:xfrm>
            <a:off x="9323418" y="2734430"/>
            <a:ext cx="1395768" cy="993598"/>
          </a:xfrm>
          <a:prstGeom prst="rect">
            <a:avLst/>
          </a:prstGeom>
          <a:noFill/>
          <a:ln>
            <a:noFill/>
          </a:ln>
        </p:spPr>
      </p:pic>
      <p:pic>
        <p:nvPicPr>
          <p:cNvPr id="288" name="Google Shape;288;p9"/>
          <p:cNvPicPr preferRelativeResize="0"/>
          <p:nvPr/>
        </p:nvPicPr>
        <p:blipFill rotWithShape="1">
          <a:blip r:embed="rId4"/>
          <a:srcRect/>
          <a:stretch>
            <a:fillRect/>
          </a:stretch>
        </p:blipFill>
        <p:spPr>
          <a:xfrm>
            <a:off x="5206036" y="2710773"/>
            <a:ext cx="1324797" cy="1017255"/>
          </a:xfrm>
          <a:prstGeom prst="rect">
            <a:avLst/>
          </a:prstGeom>
          <a:noFill/>
          <a:ln>
            <a:noFill/>
          </a:ln>
        </p:spPr>
      </p:pic>
      <p:pic>
        <p:nvPicPr>
          <p:cNvPr id="289" name="Google Shape;289;p9"/>
          <p:cNvPicPr preferRelativeResize="0"/>
          <p:nvPr/>
        </p:nvPicPr>
        <p:blipFill rotWithShape="1">
          <a:blip r:embed="rId5"/>
          <a:srcRect/>
          <a:stretch>
            <a:fillRect/>
          </a:stretch>
        </p:blipFill>
        <p:spPr>
          <a:xfrm>
            <a:off x="907175" y="2666709"/>
            <a:ext cx="1324797" cy="1167084"/>
          </a:xfrm>
          <a:prstGeom prst="rect">
            <a:avLst/>
          </a:prstGeom>
          <a:noFill/>
          <a:ln>
            <a:noFill/>
          </a:ln>
        </p:spPr>
      </p:pic>
      <p:sp>
        <p:nvSpPr>
          <p:cNvPr id="26" name="TextBox 25"/>
          <p:cNvSpPr txBox="1"/>
          <p:nvPr/>
        </p:nvSpPr>
        <p:spPr>
          <a:xfrm>
            <a:off x="10751893" y="6409366"/>
            <a:ext cx="868101" cy="246221"/>
          </a:xfrm>
          <a:prstGeom prst="rect">
            <a:avLst/>
          </a:prstGeom>
          <a:noFill/>
        </p:spPr>
        <p:txBody>
          <a:bodyPr wrap="square" rIns="0" rtlCol="0" anchor="b">
            <a:spAutoFit/>
          </a:bodyPr>
          <a:lstStyle/>
          <a:p>
            <a:pPr algn="r"/>
            <a:r>
              <a:rPr lang="en-US" sz="1000" dirty="0">
                <a:latin typeface="Croc" panose="020B0502020203020203" pitchFamily="34" charset="0"/>
              </a:rPr>
              <a:t>N</a:t>
            </a:r>
            <a:endParaRPr lang="ru-RU" sz="1000" dirty="0">
              <a:latin typeface="Croc" panose="020B0502020203020203" pitchFamily="34" charset="0"/>
            </a:endParaRPr>
          </a:p>
        </p:txBody>
      </p:sp>
      <p:sp>
        <p:nvSpPr>
          <p:cNvPr id="17" name="Заголовок 1"/>
          <p:cNvSpPr>
            <a:spLocks noGrp="1"/>
          </p:cNvSpPr>
          <p:nvPr>
            <p:ph type="title"/>
          </p:nvPr>
        </p:nvSpPr>
        <p:spPr>
          <a:xfrm>
            <a:off x="585788" y="474663"/>
            <a:ext cx="10566400" cy="1329595"/>
          </a:xfrm>
        </p:spPr>
        <p:txBody>
          <a:bodyPr/>
          <a:lstStyle/>
          <a:p>
            <a:r>
              <a:rPr lang="ru-RU" sz="4800" dirty="0"/>
              <a:t>Не только аналитика</a:t>
            </a:r>
            <a:r>
              <a:rPr lang="en-US" sz="4800" dirty="0"/>
              <a:t>. </a:t>
            </a:r>
            <a:r>
              <a:rPr lang="ru-RU" sz="4800" dirty="0"/>
              <a:t>Основные направления</a:t>
            </a:r>
            <a:r>
              <a:rPr lang="en-US" sz="4800" dirty="0"/>
              <a:t> </a:t>
            </a:r>
            <a:r>
              <a:rPr lang="ru-RU" sz="4800" dirty="0"/>
              <a:t>использования</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p:cNvSpPr/>
          <p:nvPr/>
        </p:nvSpPr>
        <p:spPr>
          <a:xfrm>
            <a:off x="0" y="3813602"/>
            <a:ext cx="12192000" cy="3067057"/>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Заголовок 2"/>
          <p:cNvSpPr>
            <a:spLocks noGrp="1"/>
          </p:cNvSpPr>
          <p:nvPr>
            <p:ph type="title"/>
          </p:nvPr>
        </p:nvSpPr>
        <p:spPr>
          <a:xfrm>
            <a:off x="514881" y="223266"/>
            <a:ext cx="10566837" cy="498598"/>
          </a:xfrm>
        </p:spPr>
        <p:txBody>
          <a:bodyPr/>
          <a:lstStyle/>
          <a:p>
            <a:r>
              <a:rPr lang="en-US" b="0" i="0" dirty="0">
                <a:solidFill>
                  <a:srgbClr val="4E4E4E"/>
                </a:solidFill>
                <a:effectLst/>
                <a:latin typeface="-apple-system"/>
              </a:rPr>
              <a:t>Who is this guy</a:t>
            </a:r>
            <a:r>
              <a:rPr lang="ru-RU" b="0" i="0" dirty="0">
                <a:solidFill>
                  <a:srgbClr val="4E4E4E"/>
                </a:solidFill>
                <a:effectLst/>
                <a:latin typeface="-apple-system"/>
              </a:rPr>
              <a:t>?</a:t>
            </a:r>
            <a:r>
              <a:rPr lang="ru-RU" b="0" dirty="0">
                <a:solidFill>
                  <a:schemeClr val="tx1">
                    <a:lumMod val="50000"/>
                  </a:schemeClr>
                </a:solidFill>
              </a:rPr>
              <a:t> </a:t>
            </a:r>
            <a:endParaRPr lang="ru-RU" b="0" dirty="0"/>
          </a:p>
        </p:txBody>
      </p:sp>
      <p:sp>
        <p:nvSpPr>
          <p:cNvPr id="1694" name="Прямоугольник 1693"/>
          <p:cNvSpPr/>
          <p:nvPr/>
        </p:nvSpPr>
        <p:spPr>
          <a:xfrm>
            <a:off x="1123075" y="441944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1</a:t>
            </a:r>
            <a:r>
              <a:rPr lang="ru-RU" altLang="en-US" sz="5600" b="1" dirty="0">
                <a:solidFill>
                  <a:schemeClr val="bg1"/>
                </a:solidFill>
                <a:latin typeface="Croc" panose="020B0502020203020203" pitchFamily="34" charset="0"/>
              </a:rPr>
              <a:t>5</a:t>
            </a:r>
            <a:r>
              <a:rPr lang="ru-RU" sz="5600" b="1" dirty="0">
                <a:solidFill>
                  <a:schemeClr val="bg1"/>
                </a:solidFill>
                <a:latin typeface="Croc" panose="020B0502020203020203" pitchFamily="34" charset="0"/>
              </a:rPr>
              <a:t>+</a:t>
            </a:r>
          </a:p>
        </p:txBody>
      </p:sp>
      <p:sp>
        <p:nvSpPr>
          <p:cNvPr id="1695" name="Прямоугольник 1694"/>
          <p:cNvSpPr/>
          <p:nvPr/>
        </p:nvSpPr>
        <p:spPr>
          <a:xfrm>
            <a:off x="1113075" y="5317456"/>
            <a:ext cx="1257717" cy="400110"/>
          </a:xfrm>
          <a:prstGeom prst="rect">
            <a:avLst/>
          </a:prstGeom>
        </p:spPr>
        <p:txBody>
          <a:bodyPr wrap="none" lIns="0">
            <a:spAutoFit/>
          </a:bodyPr>
          <a:lstStyle/>
          <a:p>
            <a:r>
              <a:rPr lang="ru-RU" sz="2000" b="1" dirty="0">
                <a:solidFill>
                  <a:schemeClr val="bg1"/>
                </a:solidFill>
                <a:latin typeface="Croc Light" panose="020B0402020203020203" pitchFamily="34" charset="0"/>
              </a:rPr>
              <a:t>лет опыта</a:t>
            </a:r>
            <a:endParaRPr lang="ru-RU" sz="2000" b="1" dirty="0">
              <a:solidFill>
                <a:schemeClr val="bg1"/>
              </a:solidFill>
              <a:latin typeface="Circe Light" pitchFamily="34" charset="-52"/>
            </a:endParaRPr>
          </a:p>
        </p:txBody>
      </p:sp>
      <p:sp>
        <p:nvSpPr>
          <p:cNvPr id="20" name="Прямоугольник 19"/>
          <p:cNvSpPr/>
          <p:nvPr/>
        </p:nvSpPr>
        <p:spPr>
          <a:xfrm>
            <a:off x="2836506" y="472565"/>
            <a:ext cx="6140131" cy="3724096"/>
          </a:xfrm>
          <a:prstGeom prst="rect">
            <a:avLst/>
          </a:prstGeom>
        </p:spPr>
        <p:txBody>
          <a:bodyPr wrap="square" lIns="0" numCol="1" spcCol="144000">
            <a:spAutoFit/>
          </a:bodyPr>
          <a:lstStyle/>
          <a:p>
            <a:r>
              <a:rPr lang="ru-RU" sz="2000" b="1" dirty="0">
                <a:solidFill>
                  <a:srgbClr val="343336"/>
                </a:solidFill>
                <a:latin typeface="Croc" panose="020B0502020203020203" pitchFamily="34" charset="0"/>
              </a:rPr>
              <a:t>	Воробьев Даниил</a:t>
            </a:r>
          </a:p>
          <a:p>
            <a:endParaRPr lang="ru-RU" b="1" dirty="0">
              <a:solidFill>
                <a:srgbClr val="343336"/>
              </a:solidFill>
              <a:latin typeface="Croc" panose="020B0502020203020203" pitchFamily="34" charset="0"/>
            </a:endParaRPr>
          </a:p>
          <a:p>
            <a:r>
              <a:rPr lang="ru-RU" dirty="0">
                <a:solidFill>
                  <a:srgbClr val="343336"/>
                </a:solidFill>
                <a:latin typeface="Croc" panose="020B0502020203020203" pitchFamily="34" charset="0"/>
              </a:rPr>
              <a:t>Ведущий аналитик, Отраслевой Эксперт, Функциональный Архитектор, </a:t>
            </a:r>
            <a:r>
              <a:rPr lang="en-US" dirty="0">
                <a:solidFill>
                  <a:srgbClr val="343336"/>
                </a:solidFill>
                <a:latin typeface="Croc" panose="020B0502020203020203" pitchFamily="34" charset="0"/>
              </a:rPr>
              <a:t>Product owner, </a:t>
            </a:r>
            <a:r>
              <a:rPr lang="ru-RU" dirty="0">
                <a:solidFill>
                  <a:srgbClr val="343336"/>
                </a:solidFill>
                <a:latin typeface="Croc" panose="020B0502020203020203" pitchFamily="34" charset="0"/>
              </a:rPr>
              <a:t>Руководитель  отдела </a:t>
            </a:r>
            <a:r>
              <a:rPr lang="en-US" dirty="0">
                <a:solidFill>
                  <a:srgbClr val="343336"/>
                </a:solidFill>
                <a:latin typeface="Croc" panose="020B0502020203020203" pitchFamily="34" charset="0"/>
              </a:rPr>
              <a:t>RND </a:t>
            </a:r>
            <a:r>
              <a:rPr lang="ru-RU" dirty="0">
                <a:solidFill>
                  <a:srgbClr val="343336"/>
                </a:solidFill>
                <a:latin typeface="Croc" panose="020B0502020203020203" pitchFamily="34" charset="0"/>
              </a:rPr>
              <a:t>направления</a:t>
            </a:r>
            <a:r>
              <a:rPr lang="en-US" dirty="0">
                <a:solidFill>
                  <a:srgbClr val="343336"/>
                </a:solidFill>
                <a:latin typeface="Croc" panose="020B0502020203020203" pitchFamily="34" charset="0"/>
              </a:rPr>
              <a:t> IIOT </a:t>
            </a:r>
            <a:r>
              <a:rPr lang="ru-RU" dirty="0">
                <a:solidFill>
                  <a:srgbClr val="343336"/>
                </a:solidFill>
                <a:latin typeface="Croc" panose="020B0502020203020203" pitchFamily="34" charset="0"/>
              </a:rPr>
              <a:t>в компании </a:t>
            </a:r>
            <a:r>
              <a:rPr lang="en-US" dirty="0" err="1">
                <a:solidFill>
                  <a:srgbClr val="343336"/>
                </a:solidFill>
                <a:latin typeface="Croc" panose="020B0502020203020203" pitchFamily="34" charset="0"/>
              </a:rPr>
              <a:t>GlowByte</a:t>
            </a:r>
            <a:endParaRPr lang="ru-RU" dirty="0">
              <a:solidFill>
                <a:srgbClr val="343336"/>
              </a:solidFill>
              <a:latin typeface="Croc" panose="020B0502020203020203" pitchFamily="34" charset="0"/>
            </a:endParaRPr>
          </a:p>
          <a:p>
            <a:endParaRPr lang="ru-RU" dirty="0">
              <a:solidFill>
                <a:srgbClr val="343336"/>
              </a:solidFill>
              <a:latin typeface="Croc" panose="020B0502020203020203" pitchFamily="34" charset="0"/>
            </a:endParaRPr>
          </a:p>
          <a:p>
            <a:r>
              <a:rPr lang="ru-RU" b="1" dirty="0"/>
              <a:t>Специализация </a:t>
            </a:r>
            <a:r>
              <a:rPr lang="ru-RU" dirty="0"/>
              <a:t>– бизнес анализ, системный анализ, дата анализ, функциональная архитектура, документирование, описание бизнес процессов, системы прогнозирования, ТОИР, рекомендательные системы, КХД, </a:t>
            </a:r>
            <a:r>
              <a:rPr lang="en-US" dirty="0"/>
              <a:t>HADOOP, </a:t>
            </a:r>
            <a:r>
              <a:rPr lang="ru-RU" dirty="0"/>
              <a:t>промышленные решения, системы мониторинга, АСУТП</a:t>
            </a:r>
            <a:r>
              <a:rPr lang="en-US" dirty="0"/>
              <a:t>, </a:t>
            </a:r>
            <a:r>
              <a:rPr lang="ru-RU" dirty="0"/>
              <a:t>инженерные решения.</a:t>
            </a:r>
          </a:p>
          <a:p>
            <a:endParaRPr lang="ru-RU" dirty="0">
              <a:solidFill>
                <a:srgbClr val="343336"/>
              </a:solidFill>
              <a:latin typeface="Croc" panose="020B0502020203020203" pitchFamily="34" charset="0"/>
            </a:endParaRPr>
          </a:p>
        </p:txBody>
      </p:sp>
      <p:pic>
        <p:nvPicPr>
          <p:cNvPr id="7" name="Рисунок 6"/>
          <p:cNvPicPr>
            <a:picLocks noChangeAspect="1"/>
          </p:cNvPicPr>
          <p:nvPr/>
        </p:nvPicPr>
        <p:blipFill>
          <a:blip r:embed="rId3"/>
          <a:stretch>
            <a:fillRect/>
          </a:stretch>
        </p:blipFill>
        <p:spPr>
          <a:xfrm>
            <a:off x="374073" y="968820"/>
            <a:ext cx="2178895" cy="2715663"/>
          </a:xfrm>
          <a:prstGeom prst="rect">
            <a:avLst/>
          </a:prstGeom>
        </p:spPr>
      </p:pic>
      <p:grpSp>
        <p:nvGrpSpPr>
          <p:cNvPr id="29" name="Группа 28"/>
          <p:cNvGrpSpPr/>
          <p:nvPr/>
        </p:nvGrpSpPr>
        <p:grpSpPr>
          <a:xfrm>
            <a:off x="3285215" y="4363349"/>
            <a:ext cx="1177566" cy="1440463"/>
            <a:chOff x="6102025" y="4393024"/>
            <a:chExt cx="1177566" cy="1440463"/>
          </a:xfrm>
        </p:grpSpPr>
        <p:sp>
          <p:nvSpPr>
            <p:cNvPr id="30" name="Прямоугольник 29"/>
            <p:cNvSpPr/>
            <p:nvPr/>
          </p:nvSpPr>
          <p:spPr>
            <a:xfrm>
              <a:off x="6102025" y="4393024"/>
              <a:ext cx="1177566" cy="954107"/>
            </a:xfrm>
            <a:prstGeom prst="rect">
              <a:avLst/>
            </a:prstGeom>
          </p:spPr>
          <p:txBody>
            <a:bodyPr wrap="none" lIns="0">
              <a:spAutoFit/>
            </a:bodyPr>
            <a:lstStyle/>
            <a:p>
              <a:r>
                <a:rPr lang="ru-RU" altLang="ru-RU" sz="5600" b="1" dirty="0">
                  <a:solidFill>
                    <a:schemeClr val="bg1"/>
                  </a:solidFill>
                  <a:latin typeface="Croc" panose="020B0502020203020203" pitchFamily="34" charset="0"/>
                </a:rPr>
                <a:t>40</a:t>
              </a:r>
              <a:r>
                <a:rPr lang="ru-RU" sz="5600" b="1" dirty="0">
                  <a:solidFill>
                    <a:schemeClr val="bg1"/>
                  </a:solidFill>
                  <a:latin typeface="Croc" panose="020B0502020203020203" pitchFamily="34" charset="0"/>
                </a:rPr>
                <a:t>+</a:t>
              </a:r>
            </a:p>
          </p:txBody>
        </p:sp>
        <p:sp>
          <p:nvSpPr>
            <p:cNvPr id="31" name="Прямоугольник 30"/>
            <p:cNvSpPr/>
            <p:nvPr/>
          </p:nvSpPr>
          <p:spPr>
            <a:xfrm>
              <a:off x="6102025" y="5125601"/>
              <a:ext cx="1122551" cy="707886"/>
            </a:xfrm>
            <a:prstGeom prst="rect">
              <a:avLst/>
            </a:prstGeom>
          </p:spPr>
          <p:txBody>
            <a:bodyPr wrap="none" lIns="0">
              <a:spAutoFit/>
            </a:bodyPr>
            <a:lstStyle/>
            <a:p>
              <a:r>
                <a:rPr lang="ru-RU" sz="2000" b="1" dirty="0">
                  <a:solidFill>
                    <a:schemeClr val="bg1"/>
                  </a:solidFill>
                  <a:latin typeface="Croc Light" panose="020B0402020203020203" pitchFamily="34" charset="0"/>
                </a:rPr>
                <a:t>крупных</a:t>
              </a:r>
            </a:p>
            <a:p>
              <a:r>
                <a:rPr lang="ru-RU" sz="2000" b="1" dirty="0">
                  <a:solidFill>
                    <a:schemeClr val="bg1"/>
                  </a:solidFill>
                  <a:latin typeface="Croc Light" panose="020B0402020203020203" pitchFamily="34" charset="0"/>
                </a:rPr>
                <a:t>проектов</a:t>
              </a:r>
            </a:p>
          </p:txBody>
        </p:sp>
      </p:grpSp>
      <p:pic>
        <p:nvPicPr>
          <p:cNvPr id="12" name="Google Shape;86;p3"/>
          <p:cNvPicPr preferRelativeResize="0"/>
          <p:nvPr/>
        </p:nvPicPr>
        <p:blipFill rotWithShape="1">
          <a:blip r:embed="rId4"/>
          <a:srcRect/>
          <a:stretch>
            <a:fillRect/>
          </a:stretch>
        </p:blipFill>
        <p:spPr>
          <a:xfrm>
            <a:off x="9549973" y="654231"/>
            <a:ext cx="2267954" cy="3030252"/>
          </a:xfrm>
          <a:prstGeom prst="rect">
            <a:avLst/>
          </a:prstGeom>
          <a:noFill/>
          <a:ln>
            <a:noFill/>
          </a:ln>
        </p:spPr>
      </p:pic>
      <p:pic>
        <p:nvPicPr>
          <p:cNvPr id="13" name="Google Shape;85;p3" descr="облако слов"/>
          <p:cNvPicPr preferRelativeResize="0"/>
          <p:nvPr/>
        </p:nvPicPr>
        <p:blipFill rotWithShape="1">
          <a:blip r:embed="rId5"/>
          <a:srcRect/>
          <a:stretch>
            <a:fillRect/>
          </a:stretch>
        </p:blipFill>
        <p:spPr>
          <a:xfrm>
            <a:off x="8237403" y="3829976"/>
            <a:ext cx="3954597" cy="3067057"/>
          </a:xfrm>
          <a:prstGeom prst="rect">
            <a:avLst/>
          </a:prstGeom>
          <a:noFill/>
          <a:ln>
            <a:noFill/>
          </a:ln>
        </p:spPr>
      </p:pic>
      <p:grpSp>
        <p:nvGrpSpPr>
          <p:cNvPr id="28" name="Группа 27"/>
          <p:cNvGrpSpPr/>
          <p:nvPr/>
        </p:nvGrpSpPr>
        <p:grpSpPr>
          <a:xfrm>
            <a:off x="5830559" y="4351004"/>
            <a:ext cx="1177566" cy="1440463"/>
            <a:chOff x="6102025" y="4393024"/>
            <a:chExt cx="1177566" cy="1440463"/>
          </a:xfrm>
        </p:grpSpPr>
        <p:sp>
          <p:nvSpPr>
            <p:cNvPr id="32" name="Прямоугольник 31"/>
            <p:cNvSpPr/>
            <p:nvPr/>
          </p:nvSpPr>
          <p:spPr>
            <a:xfrm>
              <a:off x="6102025" y="4393024"/>
              <a:ext cx="1177566" cy="954107"/>
            </a:xfrm>
            <a:prstGeom prst="rect">
              <a:avLst/>
            </a:prstGeom>
          </p:spPr>
          <p:txBody>
            <a:bodyPr wrap="none" lIns="0">
              <a:spAutoFit/>
            </a:bodyPr>
            <a:lstStyle/>
            <a:p>
              <a:r>
                <a:rPr lang="ru-RU" sz="5600" b="1" dirty="0">
                  <a:solidFill>
                    <a:schemeClr val="bg1"/>
                  </a:solidFill>
                  <a:latin typeface="Croc" panose="020B0502020203020203" pitchFamily="34" charset="0"/>
                </a:rPr>
                <a:t>20+</a:t>
              </a:r>
            </a:p>
          </p:txBody>
        </p:sp>
        <p:sp>
          <p:nvSpPr>
            <p:cNvPr id="33" name="Прямоугольник 32"/>
            <p:cNvSpPr/>
            <p:nvPr/>
          </p:nvSpPr>
          <p:spPr>
            <a:xfrm>
              <a:off x="6102025" y="5125601"/>
              <a:ext cx="770852" cy="707886"/>
            </a:xfrm>
            <a:prstGeom prst="rect">
              <a:avLst/>
            </a:prstGeom>
          </p:spPr>
          <p:txBody>
            <a:bodyPr wrap="none" lIns="0">
              <a:spAutoFit/>
            </a:bodyPr>
            <a:lstStyle/>
            <a:p>
              <a:r>
                <a:rPr lang="ru-RU" sz="2000" b="1" dirty="0">
                  <a:solidFill>
                    <a:schemeClr val="bg1"/>
                  </a:solidFill>
                  <a:latin typeface="Croc Light" panose="020B0402020203020203" pitchFamily="34" charset="0"/>
                </a:rPr>
                <a:t>ролей</a:t>
              </a:r>
            </a:p>
            <a:p>
              <a:endParaRPr lang="ru-RU" sz="2000" b="1" dirty="0">
                <a:solidFill>
                  <a:schemeClr val="bg1"/>
                </a:solidFill>
                <a:latin typeface="Croc Light" panose="020B0402020203020203" pitchFamily="34" charset="0"/>
              </a:endParaRPr>
            </a:p>
          </p:txBody>
        </p:sp>
      </p:grpSp>
      <p:pic>
        <p:nvPicPr>
          <p:cNvPr id="1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p:nvPr/>
        </p:nvSpPr>
        <p:spPr>
          <a:xfrm>
            <a:off x="6381482" y="1"/>
            <a:ext cx="6096000"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38" name="Google Shape;238;p13"/>
          <p:cNvSpPr txBox="1"/>
          <p:nvPr/>
        </p:nvSpPr>
        <p:spPr>
          <a:xfrm>
            <a:off x="566039" y="3972957"/>
            <a:ext cx="8499475" cy="2086725"/>
          </a:xfrm>
          <a:prstGeom prst="rect">
            <a:avLst/>
          </a:prstGeom>
          <a:noFill/>
          <a:ln>
            <a:noFill/>
          </a:ln>
        </p:spPr>
        <p:txBody>
          <a:bodyPr spcFirstLastPara="1" wrap="square" lIns="0" tIns="45700" rIns="91425" bIns="45700" anchor="t" anchorCtr="0">
            <a:spAutoFit/>
          </a:bodyPr>
          <a:lstStyle/>
          <a:p>
            <a:pPr marL="0" marR="0" lvl="0" indent="0" algn="l" rtl="0">
              <a:lnSpc>
                <a:spcPct val="90000"/>
              </a:lnSpc>
              <a:spcBef>
                <a:spcPts val="0"/>
              </a:spcBef>
              <a:spcAft>
                <a:spcPts val="0"/>
              </a:spcAft>
              <a:buNone/>
            </a:pPr>
            <a:r>
              <a:rPr lang="ru-RU" sz="4800">
                <a:solidFill>
                  <a:schemeClr val="lt1"/>
                </a:solidFill>
                <a:latin typeface="Arial" panose="020B0604020202020204"/>
                <a:ea typeface="Arial" panose="020B0604020202020204"/>
                <a:cs typeface="Arial" panose="020B0604020202020204"/>
                <a:sym typeface="Arial" panose="020B0604020202020204"/>
              </a:rPr>
              <a:t>PART 2 </a:t>
            </a:r>
          </a:p>
          <a:p>
            <a:pPr marL="0" marR="0" lvl="0" indent="0" algn="l" rtl="0">
              <a:lnSpc>
                <a:spcPct val="90000"/>
              </a:lnSpc>
              <a:spcBef>
                <a:spcPts val="0"/>
              </a:spcBef>
              <a:spcAft>
                <a:spcPts val="0"/>
              </a:spcAft>
              <a:buNone/>
            </a:pPr>
            <a:r>
              <a:rPr lang="ru-RU" sz="4800">
                <a:solidFill>
                  <a:schemeClr val="lt1"/>
                </a:solidFill>
                <a:latin typeface="Arial" panose="020B0604020202020204"/>
                <a:ea typeface="Arial" panose="020B0604020202020204"/>
                <a:cs typeface="Arial" panose="020B0604020202020204"/>
                <a:sym typeface="Arial" panose="020B0604020202020204"/>
              </a:rPr>
              <a:t>Python</a:t>
            </a:r>
            <a:endParaRPr sz="48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endParaRPr sz="4800">
              <a:solidFill>
                <a:schemeClr val="lt1"/>
              </a:solidFill>
              <a:latin typeface="Arial" panose="020B0604020202020204"/>
              <a:ea typeface="Arial" panose="020B0604020202020204"/>
              <a:cs typeface="Arial" panose="020B0604020202020204"/>
              <a:sym typeface="Arial" panose="020B0604020202020204"/>
            </a:endParaRPr>
          </a:p>
        </p:txBody>
      </p:sp>
      <p:sp>
        <p:nvSpPr>
          <p:cNvPr id="239" name="Google Shape;239;p13"/>
          <p:cNvSpPr txBox="1">
            <a:spLocks noGrp="1"/>
          </p:cNvSpPr>
          <p:nvPr>
            <p:ph type="title"/>
          </p:nvPr>
        </p:nvSpPr>
        <p:spPr>
          <a:xfrm>
            <a:off x="412042" y="1985490"/>
            <a:ext cx="7911613" cy="397493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sz="28700" dirty="0">
                <a:solidFill>
                  <a:srgbClr val="6F26E2"/>
                </a:solidFill>
              </a:rPr>
              <a:t>ML</a:t>
            </a:r>
            <a:endParaRPr sz="41300" dirty="0">
              <a:solidFill>
                <a:srgbClr val="6F26E2"/>
              </a:solidFill>
            </a:endParaRPr>
          </a:p>
        </p:txBody>
      </p:sp>
      <p:pic>
        <p:nvPicPr>
          <p:cNvPr id="240" name="Google Shape;240;p13"/>
          <p:cNvPicPr preferRelativeResize="0"/>
          <p:nvPr/>
        </p:nvPicPr>
        <p:blipFill rotWithShape="1">
          <a:blip r:embed="rId3"/>
          <a:srcRect/>
          <a:stretch>
            <a:fillRect/>
          </a:stretch>
        </p:blipFill>
        <p:spPr>
          <a:xfrm>
            <a:off x="6754969" y="390367"/>
            <a:ext cx="5527182" cy="6077265"/>
          </a:xfrm>
          <a:prstGeom prst="rect">
            <a:avLst/>
          </a:prstGeom>
          <a:noFill/>
          <a:ln>
            <a:noFill/>
          </a:ln>
        </p:spPr>
      </p:pic>
      <p:sp>
        <p:nvSpPr>
          <p:cNvPr id="7" name="TextBox 6">
            <a:extLst>
              <a:ext uri="{FF2B5EF4-FFF2-40B4-BE49-F238E27FC236}">
                <a16:creationId xmlns:a16="http://schemas.microsoft.com/office/drawing/2014/main" id="{A179D566-5C57-4869-AE28-9FF5441343B9}"/>
              </a:ext>
            </a:extLst>
          </p:cNvPr>
          <p:cNvSpPr txBox="1"/>
          <p:nvPr/>
        </p:nvSpPr>
        <p:spPr>
          <a:xfrm>
            <a:off x="2300020" y="2185131"/>
            <a:ext cx="7129462" cy="341632"/>
          </a:xfrm>
          <a:prstGeom prst="rect">
            <a:avLst/>
          </a:prstGeom>
          <a:noFill/>
        </p:spPr>
        <p:txBody>
          <a:bodyPr wrap="square">
            <a:spAutoFit/>
          </a:bodyPr>
          <a:lstStyle/>
          <a:p>
            <a:pPr>
              <a:lnSpc>
                <a:spcPct val="90000"/>
              </a:lnSpc>
            </a:pPr>
            <a:r>
              <a:rPr lang="en-US" sz="1800" dirty="0">
                <a:solidFill>
                  <a:srgbClr val="6F26E2"/>
                </a:solidFill>
                <a:latin typeface="Croc" panose="020B0502020203020203" pitchFamily="34" charset="0"/>
              </a:rPr>
              <a:t>PART </a:t>
            </a:r>
            <a:r>
              <a:rPr lang="ru-RU" sz="1800" dirty="0">
                <a:solidFill>
                  <a:srgbClr val="6F26E2"/>
                </a:solidFill>
                <a:latin typeface="Croc" panose="020B0502020203020203" pitchFamily="34" charset="0"/>
              </a:rPr>
              <a:t>4</a:t>
            </a:r>
            <a:endParaRPr lang="en-US" sz="1800" dirty="0">
              <a:solidFill>
                <a:srgbClr val="6F26E2"/>
              </a:solidFill>
              <a:latin typeface="Croc" panose="020B050202020302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76" y="180109"/>
            <a:ext cx="11715579" cy="65463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56" r="20241"/>
          <a:stretch>
            <a:fillRect/>
          </a:stretch>
        </p:blipFill>
        <p:spPr bwMode="auto">
          <a:xfrm>
            <a:off x="6857506" y="1379867"/>
            <a:ext cx="5043056" cy="4460445"/>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p:cNvSpPr>
            <a:spLocks noChangeAspect="1"/>
          </p:cNvSpPr>
          <p:nvPr/>
        </p:nvSpPr>
        <p:spPr>
          <a:xfrm>
            <a:off x="-2124876" y="1561658"/>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p:cNvSpPr>
            <a:spLocks noGrp="1"/>
          </p:cNvSpPr>
          <p:nvPr>
            <p:ph type="title"/>
          </p:nvPr>
        </p:nvSpPr>
        <p:spPr>
          <a:xfrm>
            <a:off x="586001" y="474130"/>
            <a:ext cx="10566837" cy="498598"/>
          </a:xfrm>
        </p:spPr>
        <p:txBody>
          <a:bodyPr/>
          <a:lstStyle/>
          <a:p>
            <a:r>
              <a:rPr lang="ru-RU" dirty="0">
                <a:solidFill>
                  <a:schemeClr val="tx1">
                    <a:lumMod val="50000"/>
                  </a:schemeClr>
                </a:solidFill>
              </a:rPr>
              <a:t>Три кита </a:t>
            </a:r>
            <a:r>
              <a:rPr lang="en-US" dirty="0">
                <a:solidFill>
                  <a:schemeClr val="tx1">
                    <a:lumMod val="50000"/>
                  </a:schemeClr>
                </a:solidFill>
              </a:rPr>
              <a:t>ML</a:t>
            </a:r>
            <a:endParaRPr lang="ru-RU" dirty="0"/>
          </a:p>
        </p:txBody>
      </p:sp>
      <p:sp>
        <p:nvSpPr>
          <p:cNvPr id="21" name="Рисунок 5"/>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1" name="Прямоугольник 10"/>
          <p:cNvSpPr/>
          <p:nvPr/>
        </p:nvSpPr>
        <p:spPr>
          <a:xfrm>
            <a:off x="2663007" y="4216660"/>
            <a:ext cx="3232185"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Алгоритмы</a:t>
            </a: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4" name="Прямоугольник 13"/>
          <p:cNvSpPr/>
          <p:nvPr/>
        </p:nvSpPr>
        <p:spPr>
          <a:xfrm>
            <a:off x="1570049" y="1922252"/>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34" y="954457"/>
            <a:ext cx="10848532" cy="570113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Самое известное заблуждение</a:t>
            </a:r>
            <a:endParaRPr lang="ru-RU" dirty="0"/>
          </a:p>
        </p:txBody>
      </p:sp>
      <p:sp>
        <p:nvSpPr>
          <p:cNvPr id="21" name="Рисунок 5"/>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Карта </a:t>
            </a:r>
            <a:r>
              <a:rPr lang="en-US" dirty="0">
                <a:solidFill>
                  <a:schemeClr val="tx1">
                    <a:lumMod val="50000"/>
                  </a:schemeClr>
                </a:solidFill>
              </a:rPr>
              <a:t>ML</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562" y="62214"/>
            <a:ext cx="5297592" cy="6593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10" y="1206170"/>
            <a:ext cx="6469152" cy="43054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689075" y="6264016"/>
            <a:ext cx="6094562" cy="369332"/>
          </a:xfrm>
          <a:prstGeom prst="rect">
            <a:avLst/>
          </a:prstGeom>
          <a:noFill/>
        </p:spPr>
        <p:txBody>
          <a:bodyPr wrap="square">
            <a:spAutoFit/>
          </a:bodyPr>
          <a:lstStyle/>
          <a:p>
            <a:r>
              <a:rPr lang="ru-RU" sz="1800" u="sng" dirty="0">
                <a:solidFill>
                  <a:srgbClr val="0070C0"/>
                </a:solidFill>
              </a:rPr>
              <a:t>https://vas3k.ru/blog/machine_learning/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p:cNvPicPr>
            <a:picLocks noChangeAspect="1"/>
          </p:cNvPicPr>
          <p:nvPr/>
        </p:nvPicPr>
        <p:blipFill rotWithShape="1">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4225" y="-2541908"/>
            <a:ext cx="5483077" cy="5400000"/>
          </a:xfrm>
          <a:prstGeom prst="rect">
            <a:avLst/>
          </a:prstGeom>
        </p:spPr>
      </p:pic>
      <p:sp>
        <p:nvSpPr>
          <p:cNvPr id="19" name="TextBox 18"/>
          <p:cNvSpPr txBox="1"/>
          <p:nvPr/>
        </p:nvSpPr>
        <p:spPr>
          <a:xfrm>
            <a:off x="596019" y="4137849"/>
            <a:ext cx="5375573" cy="2086725"/>
          </a:xfrm>
          <a:prstGeom prst="rect">
            <a:avLst/>
          </a:prstGeom>
          <a:noFill/>
        </p:spPr>
        <p:txBody>
          <a:bodyPr wrap="square" l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rPr>
              <a:t>PART </a:t>
            </a:r>
            <a:r>
              <a:rPr kumimoji="0" lang="ru-RU"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rPr>
              <a:t>5</a:t>
            </a:r>
            <a:r>
              <a:rPr kumimoji="0" lang="en-US"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ru-RU"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sym typeface="Arial" panose="020B0604020202020204"/>
              </a:rPr>
              <a:t>Немного нудной но важной инфы</a:t>
            </a:r>
            <a:endParaRPr kumimoji="0" lang="ru-RU"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endParaRPr>
          </a:p>
        </p:txBody>
      </p:sp>
    </p:spTree>
    <p:extLst>
      <p:ext uri="{BB962C8B-B14F-4D97-AF65-F5344CB8AC3E}">
        <p14:creationId xmlns:p14="http://schemas.microsoft.com/office/powerpoint/2010/main" val="174131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001" y="474130"/>
            <a:ext cx="10566837" cy="498598"/>
          </a:xfrm>
        </p:spPr>
        <p:txBody>
          <a:bodyPr/>
          <a:lstStyle/>
          <a:p>
            <a:r>
              <a:rPr lang="ru-RU" dirty="0"/>
              <a:t>МЕСТО УЧЕБНОЙ ДИСЦИПЛИНЫ</a:t>
            </a:r>
          </a:p>
        </p:txBody>
      </p:sp>
      <p:sp>
        <p:nvSpPr>
          <p:cNvPr id="21" name="Рисунок 5"/>
          <p:cNvSpPr>
            <a:spLocks noChangeAspect="1"/>
          </p:cNvSpPr>
          <p:nvPr/>
        </p:nvSpPr>
        <p:spPr>
          <a:xfrm>
            <a:off x="6096000" y="4968815"/>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p:cNvSpPr txBox="1"/>
          <p:nvPr/>
        </p:nvSpPr>
        <p:spPr>
          <a:xfrm>
            <a:off x="521110" y="972728"/>
            <a:ext cx="8867571" cy="6001643"/>
          </a:xfrm>
          <a:prstGeom prst="rect">
            <a:avLst/>
          </a:prstGeom>
          <a:noFill/>
        </p:spPr>
        <p:txBody>
          <a:bodyPr wrap="square">
            <a:spAutoFit/>
          </a:bodyPr>
          <a:lstStyle/>
          <a:p>
            <a:pPr algn="just"/>
            <a:r>
              <a:rPr lang="ru-RU" sz="2400" dirty="0"/>
              <a:t>Дисциплина входит в базовую часть цикла дисциплин учебного плана. </a:t>
            </a:r>
          </a:p>
          <a:p>
            <a:pPr algn="just"/>
            <a:endParaRPr lang="ru-RU" sz="2400" b="1" dirty="0"/>
          </a:p>
          <a:p>
            <a:pPr algn="just"/>
            <a:r>
              <a:rPr lang="ru-RU" sz="2400" b="1" dirty="0"/>
              <a:t>На входе </a:t>
            </a:r>
            <a:r>
              <a:rPr lang="ru-RU" sz="2400" dirty="0"/>
              <a:t>от слушателя требуются знания: </a:t>
            </a:r>
            <a:endParaRPr lang="ru-RU" sz="2400" b="0" i="0" dirty="0">
              <a:solidFill>
                <a:srgbClr val="000000"/>
              </a:solidFill>
              <a:effectLst/>
              <a:latin typeface="inherit"/>
            </a:endParaRPr>
          </a:p>
          <a:p>
            <a:pPr marL="342900" indent="-342900" algn="just">
              <a:buFont typeface="Arial" panose="020B0604020202020204" pitchFamily="34" charset="0"/>
              <a:buChar char="•"/>
            </a:pPr>
            <a:r>
              <a:rPr lang="ru-RU" sz="2400" b="0" i="0" dirty="0">
                <a:solidFill>
                  <a:srgbClr val="000000"/>
                </a:solidFill>
                <a:effectLst/>
                <a:latin typeface="inherit"/>
              </a:rPr>
              <a:t>Базовая  математическая культура </a:t>
            </a:r>
            <a:endParaRPr lang="ru-RU" sz="2400" dirty="0">
              <a:solidFill>
                <a:srgbClr val="000000"/>
              </a:solidFill>
              <a:latin typeface="inherit"/>
            </a:endParaRPr>
          </a:p>
          <a:p>
            <a:pPr marL="342900" indent="-342900" algn="just">
              <a:buFont typeface="Arial" panose="020B0604020202020204" pitchFamily="34" charset="0"/>
              <a:buChar char="•"/>
            </a:pPr>
            <a:r>
              <a:rPr lang="ru-RU" sz="2400" dirty="0">
                <a:solidFill>
                  <a:srgbClr val="000000"/>
                </a:solidFill>
                <a:latin typeface="inherit"/>
              </a:rPr>
              <a:t>Уверенное владение ПК</a:t>
            </a:r>
          </a:p>
          <a:p>
            <a:pPr algn="just"/>
            <a:endParaRPr lang="ru-RU" sz="2400" b="0" i="0" dirty="0">
              <a:solidFill>
                <a:srgbClr val="000000"/>
              </a:solidFill>
              <a:effectLst/>
              <a:latin typeface="inherit"/>
            </a:endParaRPr>
          </a:p>
          <a:p>
            <a:pPr algn="just"/>
            <a:r>
              <a:rPr lang="ru-RU" sz="2400" dirty="0"/>
              <a:t>Компетенции, полученные </a:t>
            </a:r>
            <a:r>
              <a:rPr lang="ru-RU" sz="2400" b="1" dirty="0"/>
              <a:t>в результате </a:t>
            </a:r>
            <a:r>
              <a:rPr lang="ru-RU" sz="2400" dirty="0"/>
              <a:t>изучения данной дисциплины, необходимы для следующих видов деятельности:</a:t>
            </a:r>
          </a:p>
          <a:p>
            <a:pPr marL="285750" indent="-285750" algn="just">
              <a:buFont typeface="Arial" panose="020B0604020202020204" pitchFamily="34" charset="0"/>
              <a:buChar char="•"/>
            </a:pPr>
            <a:r>
              <a:rPr lang="ru-RU" sz="2400" dirty="0"/>
              <a:t>интеллектуальный анализ данных</a:t>
            </a:r>
          </a:p>
          <a:p>
            <a:pPr marL="285750" indent="-285750" algn="just">
              <a:buFont typeface="Arial" panose="020B0604020202020204" pitchFamily="34" charset="0"/>
              <a:buChar char="•"/>
            </a:pPr>
            <a:r>
              <a:rPr lang="ru-RU" sz="2400" dirty="0"/>
              <a:t>инженерия больших данных</a:t>
            </a:r>
          </a:p>
          <a:p>
            <a:pPr marL="285750" indent="-285750" algn="just">
              <a:buFont typeface="Arial" panose="020B0604020202020204" pitchFamily="34" charset="0"/>
              <a:buChar char="•"/>
            </a:pPr>
            <a:r>
              <a:rPr lang="en-US" sz="2400" dirty="0"/>
              <a:t>Backend </a:t>
            </a:r>
            <a:r>
              <a:rPr lang="ru-RU" sz="2400" dirty="0"/>
              <a:t>разработка</a:t>
            </a:r>
          </a:p>
          <a:p>
            <a:pPr marL="285750" indent="-285750" algn="just">
              <a:buFont typeface="Arial" panose="020B0604020202020204" pitchFamily="34" charset="0"/>
              <a:buChar char="•"/>
            </a:pPr>
            <a:r>
              <a:rPr lang="ru-RU" sz="2400" dirty="0"/>
              <a:t>Научно-исследовательская практика</a:t>
            </a:r>
          </a:p>
          <a:p>
            <a:pPr marL="285750" indent="-285750" algn="just">
              <a:buFont typeface="Arial" panose="020B0604020202020204" pitchFamily="34" charset="0"/>
              <a:buChar char="•"/>
            </a:pPr>
            <a:r>
              <a:rPr lang="ru-RU" sz="2400" dirty="0"/>
              <a:t>Выпускная квалификационная работа</a:t>
            </a:r>
          </a:p>
          <a:p>
            <a:pPr algn="just"/>
            <a:endParaRPr lang="ru-RU" sz="2400" b="0" i="0" dirty="0">
              <a:solidFill>
                <a:srgbClr val="000000"/>
              </a:solidFill>
              <a:effectLst/>
              <a:latin typeface="inherit"/>
            </a:endParaRPr>
          </a:p>
          <a:p>
            <a:pPr algn="just"/>
            <a:endParaRPr lang="en-US" sz="2400" b="0" i="0" dirty="0">
              <a:solidFill>
                <a:srgbClr val="000000"/>
              </a:solidFill>
              <a:effectLst/>
              <a:latin typeface="inherit"/>
            </a:endParaRPr>
          </a:p>
        </p:txBody>
      </p:sp>
      <p:pic>
        <p:nvPicPr>
          <p:cNvPr id="19" name="Рисунок 1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0474" y="511001"/>
            <a:ext cx="4805680" cy="5400000"/>
          </a:xfrm>
          <a:prstGeom prst="rect">
            <a:avLst/>
          </a:prstGeom>
        </p:spPr>
      </p:pic>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69691" y="243267"/>
            <a:ext cx="10566837" cy="997196"/>
          </a:xfrm>
        </p:spPr>
        <p:txBody>
          <a:bodyPr/>
          <a:lstStyle/>
          <a:p>
            <a:r>
              <a:rPr lang="ru-RU" dirty="0"/>
              <a:t>ТРЕБОВАНИЯ К УРОВНЮ ОСВОЕНИЯ СОДЕРЖАНИЯ ДИСЦИПЛИНЫ </a:t>
            </a:r>
          </a:p>
        </p:txBody>
      </p:sp>
      <p:sp>
        <p:nvSpPr>
          <p:cNvPr id="21" name="Рисунок 5"/>
          <p:cNvSpPr>
            <a:spLocks noChangeAspect="1"/>
          </p:cNvSpPr>
          <p:nvPr/>
        </p:nvSpPr>
        <p:spPr>
          <a:xfrm>
            <a:off x="9311149" y="5615878"/>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p:cNvSpPr txBox="1"/>
          <p:nvPr/>
        </p:nvSpPr>
        <p:spPr>
          <a:xfrm>
            <a:off x="369691" y="1607592"/>
            <a:ext cx="8867571" cy="4524315"/>
          </a:xfrm>
          <a:prstGeom prst="rect">
            <a:avLst/>
          </a:prstGeom>
          <a:noFill/>
        </p:spPr>
        <p:txBody>
          <a:bodyPr wrap="square">
            <a:spAutoFit/>
          </a:bodyPr>
          <a:lstStyle/>
          <a:p>
            <a:pPr algn="just"/>
            <a:r>
              <a:rPr lang="ru-RU" sz="2400" b="1" dirty="0"/>
              <a:t>Основная цель </a:t>
            </a:r>
            <a:r>
              <a:rPr lang="ru-RU" sz="2400" dirty="0"/>
              <a:t>– формирование базовых навыков программирования на </a:t>
            </a:r>
            <a:r>
              <a:rPr lang="en-US" sz="2400" dirty="0"/>
              <a:t>Python</a:t>
            </a:r>
            <a:r>
              <a:rPr lang="ru-RU" sz="2400" dirty="0"/>
              <a:t>,  понимание направления развития и возможностей использования данного языка.</a:t>
            </a:r>
          </a:p>
          <a:p>
            <a:pPr algn="just"/>
            <a:endParaRPr lang="ru-RU" sz="2400" b="0" i="0" dirty="0">
              <a:solidFill>
                <a:srgbClr val="000000"/>
              </a:solidFill>
              <a:effectLst/>
              <a:latin typeface="inherit"/>
            </a:endParaRPr>
          </a:p>
          <a:p>
            <a:pPr algn="just"/>
            <a:r>
              <a:rPr lang="ru-RU" sz="2400" dirty="0"/>
              <a:t>В результате освоения дисциплины студент должен:</a:t>
            </a:r>
          </a:p>
          <a:p>
            <a:pPr algn="just"/>
            <a:endParaRPr lang="ru-RU" sz="2400" b="0" i="0" dirty="0">
              <a:solidFill>
                <a:srgbClr val="000000"/>
              </a:solidFill>
              <a:effectLst/>
              <a:latin typeface="inherit"/>
            </a:endParaRPr>
          </a:p>
          <a:p>
            <a:r>
              <a:rPr lang="ru-RU" sz="2400" b="1" dirty="0">
                <a:solidFill>
                  <a:schemeClr val="tx1"/>
                </a:solidFill>
              </a:rPr>
              <a:t>ЗНАТЬ:</a:t>
            </a:r>
          </a:p>
          <a:p>
            <a:r>
              <a:rPr lang="ru-RU" sz="2400" dirty="0"/>
              <a:t>Синтаксис </a:t>
            </a:r>
            <a:r>
              <a:rPr lang="en-US" sz="2400" dirty="0"/>
              <a:t>Python </a:t>
            </a:r>
            <a:endParaRPr lang="ru-RU" sz="2400" b="1" dirty="0">
              <a:solidFill>
                <a:schemeClr val="tx1"/>
              </a:solidFill>
            </a:endParaRPr>
          </a:p>
          <a:p>
            <a:r>
              <a:rPr lang="ru-RU" sz="2400" b="1" dirty="0">
                <a:solidFill>
                  <a:schemeClr val="tx1"/>
                </a:solidFill>
              </a:rPr>
              <a:t>УМЕТЬ:</a:t>
            </a:r>
          </a:p>
          <a:p>
            <a:r>
              <a:rPr lang="ru-RU" sz="2400" dirty="0"/>
              <a:t>Использовать </a:t>
            </a:r>
            <a:r>
              <a:rPr lang="en-US" sz="2400" dirty="0"/>
              <a:t>Python </a:t>
            </a:r>
            <a:r>
              <a:rPr lang="ru-RU" sz="2400" dirty="0"/>
              <a:t>для решения прикладных задач</a:t>
            </a:r>
          </a:p>
          <a:p>
            <a:r>
              <a:rPr lang="ru-RU" sz="2400" b="1" dirty="0">
                <a:solidFill>
                  <a:schemeClr val="tx1"/>
                </a:solidFill>
              </a:rPr>
              <a:t>ИМЕТЬ НАВЫКИ:</a:t>
            </a:r>
          </a:p>
          <a:p>
            <a:pPr algn="just"/>
            <a:r>
              <a:rPr lang="ru-RU" sz="2400" b="0" i="0" dirty="0">
                <a:solidFill>
                  <a:srgbClr val="000000"/>
                </a:solidFill>
                <a:effectLst/>
                <a:latin typeface="inherit"/>
              </a:rPr>
              <a:t>Написания скриптов, модулей и программ для научных расчетов</a:t>
            </a:r>
            <a:endParaRPr lang="en-US" sz="2400" b="0" i="0" dirty="0">
              <a:solidFill>
                <a:srgbClr val="000000"/>
              </a:solidFill>
              <a:effectLst/>
              <a:latin typeface="inherit"/>
            </a:endParaRPr>
          </a:p>
        </p:txBody>
      </p:sp>
      <p:pic>
        <p:nvPicPr>
          <p:cNvPr id="19" name="Рисунок 1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958" y="983870"/>
            <a:ext cx="4805680" cy="5400000"/>
          </a:xfrm>
          <a:prstGeom prst="rect">
            <a:avLst/>
          </a:prstGeom>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733485" y="484415"/>
            <a:ext cx="10566837" cy="997196"/>
          </a:xfrm>
        </p:spPr>
        <p:txBody>
          <a:bodyPr/>
          <a:lstStyle/>
          <a:p>
            <a:r>
              <a:rPr lang="ru-RU" dirty="0"/>
              <a:t>ТЕМАТИЧЕСКИЙ ПЛАН ДИСЦИПЛИНЫ</a:t>
            </a:r>
            <a:br>
              <a:rPr lang="ru-RU" dirty="0"/>
            </a:b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graphicFrame>
        <p:nvGraphicFramePr>
          <p:cNvPr id="8" name="Таблица 7"/>
          <p:cNvGraphicFramePr>
            <a:graphicFrameLocks noGrp="1"/>
          </p:cNvGraphicFramePr>
          <p:nvPr/>
        </p:nvGraphicFramePr>
        <p:xfrm>
          <a:off x="1387226" y="1130708"/>
          <a:ext cx="10071289" cy="5132439"/>
        </p:xfrm>
        <a:graphic>
          <a:graphicData uri="http://schemas.openxmlformats.org/drawingml/2006/table">
            <a:tbl>
              <a:tblPr>
                <a:tableStyleId>{FABFCF23-3B69-468F-B69F-88F6DE6A72F2}</a:tableStyleId>
              </a:tblPr>
              <a:tblGrid>
                <a:gridCol w="544257">
                  <a:extLst>
                    <a:ext uri="{9D8B030D-6E8A-4147-A177-3AD203B41FA5}">
                      <a16:colId xmlns:a16="http://schemas.microsoft.com/office/drawing/2014/main" val="20000"/>
                    </a:ext>
                  </a:extLst>
                </a:gridCol>
                <a:gridCol w="2158736">
                  <a:extLst>
                    <a:ext uri="{9D8B030D-6E8A-4147-A177-3AD203B41FA5}">
                      <a16:colId xmlns:a16="http://schemas.microsoft.com/office/drawing/2014/main" val="20001"/>
                    </a:ext>
                  </a:extLst>
                </a:gridCol>
                <a:gridCol w="747355">
                  <a:extLst>
                    <a:ext uri="{9D8B030D-6E8A-4147-A177-3AD203B41FA5}">
                      <a16:colId xmlns:a16="http://schemas.microsoft.com/office/drawing/2014/main" val="20002"/>
                    </a:ext>
                  </a:extLst>
                </a:gridCol>
                <a:gridCol w="1305537">
                  <a:extLst>
                    <a:ext uri="{9D8B030D-6E8A-4147-A177-3AD203B41FA5}">
                      <a16:colId xmlns:a16="http://schemas.microsoft.com/office/drawing/2014/main" val="20003"/>
                    </a:ext>
                  </a:extLst>
                </a:gridCol>
                <a:gridCol w="1025780">
                  <a:extLst>
                    <a:ext uri="{9D8B030D-6E8A-4147-A177-3AD203B41FA5}">
                      <a16:colId xmlns:a16="http://schemas.microsoft.com/office/drawing/2014/main" val="20004"/>
                    </a:ext>
                  </a:extLst>
                </a:gridCol>
                <a:gridCol w="839274">
                  <a:extLst>
                    <a:ext uri="{9D8B030D-6E8A-4147-A177-3AD203B41FA5}">
                      <a16:colId xmlns:a16="http://schemas.microsoft.com/office/drawing/2014/main" val="20005"/>
                    </a:ext>
                  </a:extLst>
                </a:gridCol>
                <a:gridCol w="3450350">
                  <a:extLst>
                    <a:ext uri="{9D8B030D-6E8A-4147-A177-3AD203B41FA5}">
                      <a16:colId xmlns:a16="http://schemas.microsoft.com/office/drawing/2014/main" val="20006"/>
                    </a:ext>
                  </a:extLst>
                </a:gridCol>
              </a:tblGrid>
              <a:tr h="542927">
                <a:tc rowSpan="2">
                  <a:txBody>
                    <a:bodyPr/>
                    <a:lstStyle/>
                    <a:p>
                      <a:pPr algn="ctr">
                        <a:spcAft>
                          <a:spcPts val="0"/>
                        </a:spcAft>
                      </a:pPr>
                      <a:r>
                        <a:rPr lang="ru-RU" sz="1600" dirty="0">
                          <a:solidFill>
                            <a:schemeClr val="tx2"/>
                          </a:solidFill>
                          <a:effectLst/>
                          <a:latin typeface="+mn-lt"/>
                        </a:rPr>
                        <a:t>№ п/п</a:t>
                      </a:r>
                      <a:endParaRPr lang="ru-RU" sz="1600" dirty="0">
                        <a:solidFill>
                          <a:schemeClr val="tx2"/>
                        </a:solidFill>
                        <a:effectLst/>
                        <a:latin typeface="+mn-lt"/>
                        <a:ea typeface="Times New Roman" panose="02020603050405020304" pitchFamily="18" charset="0"/>
                      </a:endParaRPr>
                    </a:p>
                  </a:txBody>
                  <a:tcPr marL="68580" marR="68580" marT="0" marB="0" anchor="ctr"/>
                </a:tc>
                <a:tc rowSpan="2">
                  <a:txBody>
                    <a:bodyPr/>
                    <a:lstStyle/>
                    <a:p>
                      <a:pPr algn="ctr">
                        <a:spcAft>
                          <a:spcPts val="0"/>
                        </a:spcAft>
                      </a:pPr>
                      <a:r>
                        <a:rPr lang="ru-RU" sz="1600" dirty="0">
                          <a:solidFill>
                            <a:schemeClr val="tx2"/>
                          </a:solidFill>
                          <a:effectLst/>
                          <a:latin typeface="+mn-lt"/>
                        </a:rPr>
                        <a:t>Наименование модулей/тем </a:t>
                      </a:r>
                      <a:endParaRPr lang="ru-RU" sz="1600" dirty="0">
                        <a:solidFill>
                          <a:schemeClr val="tx2"/>
                        </a:solidFill>
                        <a:effectLst/>
                        <a:latin typeface="+mn-lt"/>
                        <a:ea typeface="Times New Roman" panose="02020603050405020304" pitchFamily="18" charset="0"/>
                      </a:endParaRPr>
                    </a:p>
                  </a:txBody>
                  <a:tcPr marL="68580" marR="68580" marT="0" marB="0" anchor="ctr"/>
                </a:tc>
                <a:tc gridSpan="4">
                  <a:txBody>
                    <a:bodyPr/>
                    <a:lstStyle/>
                    <a:p>
                      <a:pPr algn="ctr">
                        <a:spcAft>
                          <a:spcPts val="0"/>
                        </a:spcAft>
                      </a:pPr>
                      <a:r>
                        <a:rPr lang="ru-RU" sz="1400" dirty="0">
                          <a:solidFill>
                            <a:schemeClr val="tx2"/>
                          </a:solidFill>
                          <a:effectLst/>
                          <a:latin typeface="+mn-lt"/>
                        </a:rPr>
                        <a:t>Распределение времени </a:t>
                      </a:r>
                    </a:p>
                    <a:p>
                      <a:pPr algn="ctr">
                        <a:spcAft>
                          <a:spcPts val="0"/>
                        </a:spcAft>
                      </a:pPr>
                      <a:r>
                        <a:rPr lang="ru-RU" sz="1400" dirty="0">
                          <a:solidFill>
                            <a:schemeClr val="tx2"/>
                          </a:solidFill>
                          <a:effectLst/>
                          <a:latin typeface="+mn-lt"/>
                        </a:rPr>
                        <a:t>(в </a:t>
                      </a:r>
                      <a:r>
                        <a:rPr lang="ru-RU" sz="1400" dirty="0" err="1">
                          <a:solidFill>
                            <a:schemeClr val="tx2"/>
                          </a:solidFill>
                          <a:effectLst/>
                          <a:latin typeface="+mn-lt"/>
                        </a:rPr>
                        <a:t>ак.часах</a:t>
                      </a:r>
                      <a:r>
                        <a:rPr lang="ru-RU" sz="1400" dirty="0">
                          <a:solidFill>
                            <a:schemeClr val="tx2"/>
                          </a:solidFill>
                          <a:effectLst/>
                          <a:latin typeface="+mn-lt"/>
                        </a:rPr>
                        <a:t>)</a:t>
                      </a:r>
                      <a:endParaRPr lang="ru-RU" sz="1400" dirty="0">
                        <a:solidFill>
                          <a:schemeClr val="tx2"/>
                        </a:solidFill>
                        <a:effectLst/>
                        <a:latin typeface="+mn-lt"/>
                        <a:ea typeface="Times New Roman" panose="02020603050405020304" pitchFamily="18" charset="0"/>
                      </a:endParaRPr>
                    </a:p>
                  </a:txBody>
                  <a:tcPr marL="68580" marR="68580" marT="0" marB="0"/>
                </a:tc>
                <a:tc hMerge="1">
                  <a:txBody>
                    <a:bodyPr/>
                    <a:lstStyle/>
                    <a:p>
                      <a:endParaRPr lang="ru-RU"/>
                    </a:p>
                  </a:txBody>
                  <a:tcPr/>
                </a:tc>
                <a:tc hMerge="1">
                  <a:txBody>
                    <a:bodyPr/>
                    <a:lstStyle/>
                    <a:p>
                      <a:endParaRPr lang="ru-RU"/>
                    </a:p>
                  </a:txBody>
                  <a:tcPr/>
                </a:tc>
                <a:tc hMerge="1">
                  <a:txBody>
                    <a:bodyPr/>
                    <a:lstStyle/>
                    <a:p>
                      <a:endParaRPr lang="ru-RU"/>
                    </a:p>
                  </a:txBody>
                  <a:tcPr/>
                </a:tc>
                <a:tc rowSpan="2">
                  <a:txBody>
                    <a:bodyPr/>
                    <a:lstStyle/>
                    <a:p>
                      <a:pPr algn="ctr">
                        <a:spcAft>
                          <a:spcPts val="0"/>
                        </a:spcAft>
                      </a:pPr>
                      <a:r>
                        <a:rPr lang="ru-RU" sz="1600" dirty="0">
                          <a:solidFill>
                            <a:schemeClr val="tx2"/>
                          </a:solidFill>
                          <a:effectLst/>
                          <a:latin typeface="+mn-lt"/>
                        </a:rPr>
                        <a:t>Формы контроля</a:t>
                      </a:r>
                      <a:endParaRPr lang="ru-RU" sz="1600"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33415">
                <a:tc vMerge="1">
                  <a:txBody>
                    <a:bodyPr/>
                    <a:lstStyle/>
                    <a:p>
                      <a:endParaRPr lang="ru-RU"/>
                    </a:p>
                  </a:txBody>
                  <a:tcPr/>
                </a:tc>
                <a:tc vMerge="1">
                  <a:txBody>
                    <a:bodyPr/>
                    <a:lstStyle/>
                    <a:p>
                      <a:endParaRPr lang="ru-RU"/>
                    </a:p>
                  </a:txBody>
                  <a:tcPr/>
                </a:tc>
                <a:tc>
                  <a:txBody>
                    <a:bodyPr/>
                    <a:lstStyle/>
                    <a:p>
                      <a:pPr algn="ctr">
                        <a:spcAft>
                          <a:spcPts val="0"/>
                        </a:spcAft>
                      </a:pPr>
                      <a:r>
                        <a:rPr lang="ru-RU" sz="1400" spc="0" dirty="0">
                          <a:solidFill>
                            <a:schemeClr val="tx2"/>
                          </a:solidFill>
                          <a:effectLst/>
                          <a:latin typeface="+mn-lt"/>
                        </a:rPr>
                        <a:t>Лекции</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Семинары</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err="1">
                          <a:solidFill>
                            <a:schemeClr val="tx2"/>
                          </a:solidFill>
                          <a:effectLst/>
                          <a:latin typeface="+mn-lt"/>
                        </a:rPr>
                        <a:t>Самост</a:t>
                      </a:r>
                      <a:r>
                        <a:rPr lang="ru-RU" sz="1400" spc="0" dirty="0">
                          <a:solidFill>
                            <a:schemeClr val="tx2"/>
                          </a:solidFill>
                          <a:effectLst/>
                          <a:latin typeface="+mn-lt"/>
                        </a:rPr>
                        <a:t>. работа</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Всего часов</a:t>
                      </a:r>
                      <a:endParaRPr lang="ru-RU" sz="1400" spc="0" dirty="0">
                        <a:solidFill>
                          <a:schemeClr val="tx2"/>
                        </a:solidFill>
                        <a:effectLst/>
                        <a:latin typeface="+mn-lt"/>
                        <a:ea typeface="Times New Roman" panose="02020603050405020304" pitchFamily="18" charset="0"/>
                      </a:endParaRPr>
                    </a:p>
                  </a:txBody>
                  <a:tcPr marL="0" marR="0" marT="0" marB="0" anchor="ctr"/>
                </a:tc>
                <a:tc vMerge="1">
                  <a:txBody>
                    <a:bodyPr/>
                    <a:lstStyle/>
                    <a:p>
                      <a:endParaRPr lang="ru-RU"/>
                    </a:p>
                  </a:txBody>
                  <a:tcPr/>
                </a:tc>
                <a:extLst>
                  <a:ext uri="{0D108BD9-81ED-4DB2-BD59-A6C34878D82A}">
                    <a16:rowId xmlns:a16="http://schemas.microsoft.com/office/drawing/2014/main" val="10001"/>
                  </a:ext>
                </a:extLst>
              </a:tr>
              <a:tr h="1055660">
                <a:tc>
                  <a:txBody>
                    <a:bodyPr/>
                    <a:lstStyle/>
                    <a:p>
                      <a:pPr algn="ctr" defTabSz="266700">
                        <a:spcAft>
                          <a:spcPts val="0"/>
                        </a:spcAft>
                      </a:pPr>
                      <a:r>
                        <a:rPr lang="ru-RU" sz="1600" dirty="0">
                          <a:solidFill>
                            <a:schemeClr val="tx2"/>
                          </a:solidFill>
                          <a:effectLst/>
                          <a:latin typeface="+mn-lt"/>
                        </a:rPr>
                        <a:t>1</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mn-ea"/>
                        </a:rPr>
                        <a:t>Базовый Синтаксис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marL="0" algn="ctr" defTabSz="457200" rtl="0" eaLnBrk="1" latinLnBrk="0" hangingPunct="1">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12</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a:t>
                      </a:r>
                      <a:r>
                        <a:rPr lang="ru-RU" sz="1600" baseline="0" dirty="0">
                          <a:solidFill>
                            <a:schemeClr val="tx2"/>
                          </a:solidFill>
                          <a:effectLst/>
                          <a:latin typeface="+mn-lt"/>
                          <a:ea typeface="+mn-ea"/>
                        </a:rPr>
                        <a:t> 1-3</a:t>
                      </a:r>
                    </a:p>
                  </a:txBody>
                  <a:tcPr marL="68580" marR="68580" marT="0" marB="0" anchor="ctr"/>
                </a:tc>
                <a:extLst>
                  <a:ext uri="{0D108BD9-81ED-4DB2-BD59-A6C34878D82A}">
                    <a16:rowId xmlns:a16="http://schemas.microsoft.com/office/drawing/2014/main" val="10002"/>
                  </a:ext>
                </a:extLst>
              </a:tr>
              <a:tr h="1707566">
                <a:tc>
                  <a:txBody>
                    <a:bodyPr/>
                    <a:lstStyle/>
                    <a:p>
                      <a:pPr algn="ctr">
                        <a:spcAft>
                          <a:spcPts val="0"/>
                        </a:spcAft>
                      </a:pPr>
                      <a:r>
                        <a:rPr lang="ru-RU" sz="1600" dirty="0">
                          <a:solidFill>
                            <a:schemeClr val="tx2"/>
                          </a:solidFill>
                          <a:effectLst/>
                          <a:latin typeface="+mn-lt"/>
                        </a:rPr>
                        <a:t>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Times New Roman" panose="02020603050405020304" pitchFamily="18" charset="0"/>
                        </a:rPr>
                        <a:t>Углубленное изучение языка</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4</a:t>
                      </a:r>
                    </a:p>
                  </a:txBody>
                  <a:tcPr marL="68580" marR="68580" marT="0" marB="0" anchor="ctr"/>
                </a:tc>
                <a:tc>
                  <a:txBody>
                    <a:bodyPr/>
                    <a:lstStyle/>
                    <a:p>
                      <a:pPr algn="ctr">
                        <a:spcAft>
                          <a:spcPts val="0"/>
                        </a:spcAft>
                      </a:pPr>
                      <a:r>
                        <a:rPr lang="ru-RU" sz="1600" dirty="0">
                          <a:solidFill>
                            <a:schemeClr val="tx2"/>
                          </a:solidFill>
                          <a:effectLst/>
                          <a:latin typeface="+mn-lt"/>
                        </a:rPr>
                        <a:t>12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 4-</a:t>
                      </a:r>
                      <a:r>
                        <a:rPr lang="en-US" sz="1600" dirty="0">
                          <a:solidFill>
                            <a:schemeClr val="tx2"/>
                          </a:solidFill>
                          <a:effectLst/>
                          <a:latin typeface="+mn-lt"/>
                          <a:ea typeface="+mn-ea"/>
                        </a:rPr>
                        <a:t>6</a:t>
                      </a:r>
                      <a:endParaRPr lang="ru-RU" sz="1600" baseline="0" dirty="0">
                        <a:solidFill>
                          <a:schemeClr val="tx2"/>
                        </a:solidFill>
                        <a:effectLst/>
                        <a:latin typeface="+mn-lt"/>
                        <a:ea typeface="+mn-ea"/>
                      </a:endParaRPr>
                    </a:p>
                  </a:txBody>
                  <a:tcPr marL="68580" marR="68580" marT="0" marB="0" anchor="ctr"/>
                </a:tc>
                <a:extLst>
                  <a:ext uri="{0D108BD9-81ED-4DB2-BD59-A6C34878D82A}">
                    <a16:rowId xmlns:a16="http://schemas.microsoft.com/office/drawing/2014/main" val="10003"/>
                  </a:ext>
                </a:extLst>
              </a:tr>
              <a:tr h="876164">
                <a:tc>
                  <a:txBody>
                    <a:bodyPr/>
                    <a:lstStyle/>
                    <a:p>
                      <a:pPr marL="0" algn="ctr" defTabSz="457200" rtl="0" eaLnBrk="1" latinLnBrk="0" hangingPunct="1">
                        <a:spcAft>
                          <a:spcPts val="0"/>
                        </a:spcAft>
                      </a:pPr>
                      <a:r>
                        <a:rPr lang="en-US" sz="1600" kern="1200" dirty="0">
                          <a:solidFill>
                            <a:schemeClr val="tx2"/>
                          </a:solidFill>
                          <a:effectLst/>
                          <a:latin typeface="+mn-lt"/>
                          <a:ea typeface="+mn-ea"/>
                          <a:cs typeface="+mn-cs"/>
                        </a:rPr>
                        <a:t>3</a:t>
                      </a:r>
                      <a:endParaRPr lang="ru-RU" sz="1600" kern="1200" dirty="0">
                        <a:solidFill>
                          <a:schemeClr val="tx2"/>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600" kern="1200" dirty="0">
                          <a:solidFill>
                            <a:schemeClr val="tx2"/>
                          </a:solidFill>
                          <a:effectLst/>
                          <a:latin typeface="+mn-lt"/>
                          <a:ea typeface="+mn-ea"/>
                          <a:cs typeface="+mn-cs"/>
                        </a:rPr>
                        <a:t>Часы</a:t>
                      </a:r>
                      <a:r>
                        <a:rPr lang="ru-RU" sz="1600" kern="1200" baseline="0" dirty="0">
                          <a:solidFill>
                            <a:schemeClr val="tx2"/>
                          </a:solidFill>
                          <a:effectLst/>
                          <a:latin typeface="+mn-lt"/>
                          <a:ea typeface="+mn-ea"/>
                          <a:cs typeface="+mn-cs"/>
                        </a:rPr>
                        <a:t> на контроль (</a:t>
                      </a:r>
                      <a:r>
                        <a:rPr lang="ru-RU" sz="1600" dirty="0">
                          <a:solidFill>
                            <a:schemeClr val="tx2"/>
                          </a:solidFill>
                          <a:effectLst/>
                          <a:latin typeface="+mn-lt"/>
                          <a:ea typeface="Times New Roman" panose="02020603050405020304" pitchFamily="18" charset="0"/>
                        </a:rPr>
                        <a:t>Итоговый контроль</a:t>
                      </a:r>
                      <a:r>
                        <a:rPr lang="ru-RU" sz="1600" kern="1200" baseline="0" dirty="0">
                          <a:solidFill>
                            <a:schemeClr val="tx2"/>
                          </a:solidFill>
                          <a:effectLst/>
                          <a:latin typeface="+mn-lt"/>
                          <a:ea typeface="+mn-ea"/>
                          <a:cs typeface="+mn-cs"/>
                        </a:rPr>
                        <a:t>)</a:t>
                      </a:r>
                      <a:endParaRPr lang="ru-RU" sz="1600" kern="1200" dirty="0">
                        <a:solidFill>
                          <a:schemeClr val="tx2"/>
                        </a:solidFill>
                        <a:effectLst/>
                        <a:latin typeface="+mn-lt"/>
                        <a:ea typeface="+mn-ea"/>
                        <a:cs typeface="+mn-cs"/>
                      </a:endParaRPr>
                    </a:p>
                  </a:txBody>
                  <a:tcPr marL="68580" marR="68580" marT="0" marB="0"/>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4</a:t>
                      </a:r>
                    </a:p>
                  </a:txBody>
                  <a:tcPr marL="68580" marR="68580" marT="0" marB="0" anchor="ctr"/>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140</a:t>
                      </a: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Собеседование (Защита ДЗ)</a:t>
                      </a:r>
                    </a:p>
                  </a:txBody>
                  <a:tcPr marL="68580" marR="68580" marT="0" marB="0" anchor="ctr"/>
                </a:tc>
                <a:extLst>
                  <a:ext uri="{0D108BD9-81ED-4DB2-BD59-A6C34878D82A}">
                    <a16:rowId xmlns:a16="http://schemas.microsoft.com/office/drawing/2014/main" val="10004"/>
                  </a:ext>
                </a:extLst>
              </a:tr>
              <a:tr h="316707">
                <a:tc>
                  <a:txBody>
                    <a:bodyPr/>
                    <a:lstStyle/>
                    <a:p>
                      <a:pPr algn="ctr">
                        <a:spcAft>
                          <a:spcPts val="0"/>
                        </a:spcAft>
                      </a:pPr>
                      <a:r>
                        <a:rPr lang="ru-RU" sz="1600" dirty="0">
                          <a:solidFill>
                            <a:schemeClr val="tx2"/>
                          </a:solidFill>
                          <a:effectLst/>
                          <a:latin typeface="+mn-lt"/>
                        </a:rPr>
                        <a:t>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r">
                        <a:spcAft>
                          <a:spcPts val="0"/>
                        </a:spcAft>
                      </a:pPr>
                      <a:r>
                        <a:rPr lang="ru-RU" sz="1600" b="1" dirty="0">
                          <a:solidFill>
                            <a:schemeClr val="tx2"/>
                          </a:solidFill>
                          <a:effectLst/>
                          <a:latin typeface="+mn-lt"/>
                        </a:rPr>
                        <a:t>ИТОГО</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dirty="0">
                          <a:solidFill>
                            <a:schemeClr val="tx2"/>
                          </a:solidFill>
                          <a:effectLst/>
                          <a:latin typeface="+mn-lt"/>
                        </a:rPr>
                        <a:t>8</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kern="1200" dirty="0">
                          <a:solidFill>
                            <a:schemeClr val="tx2"/>
                          </a:solidFill>
                          <a:effectLst/>
                          <a:latin typeface="+mn-lt"/>
                          <a:ea typeface="+mn-ea"/>
                          <a:cs typeface="+mn-cs"/>
                        </a:rPr>
                        <a:t>28</a:t>
                      </a:r>
                    </a:p>
                  </a:txBody>
                  <a:tcPr marL="68580" marR="68580" marT="0" marB="0" anchor="ctr"/>
                </a:tc>
                <a:tc>
                  <a:txBody>
                    <a:bodyPr/>
                    <a:lstStyle/>
                    <a:p>
                      <a:pPr algn="ctr">
                        <a:spcAft>
                          <a:spcPts val="0"/>
                        </a:spcAft>
                      </a:pPr>
                      <a:r>
                        <a:rPr lang="ru-RU" sz="1600" b="1" dirty="0">
                          <a:solidFill>
                            <a:schemeClr val="tx2"/>
                          </a:solidFill>
                          <a:effectLst/>
                          <a:latin typeface="+mn-lt"/>
                        </a:rPr>
                        <a:t>64</a:t>
                      </a: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6001" y="474130"/>
            <a:ext cx="10566837" cy="997196"/>
          </a:xfrm>
        </p:spPr>
        <p:txBody>
          <a:bodyPr/>
          <a:lstStyle/>
          <a:p>
            <a:r>
              <a:rPr lang="ru-RU" dirty="0"/>
              <a:t>ПРИНЦИП ФОРМИРОВАНИЯ ИТОГОВОЙ ОЦЕНКИ</a:t>
            </a:r>
            <a:br>
              <a:rPr lang="ru-RU" dirty="0"/>
            </a:br>
            <a:endParaRPr lang="ru-RU" dirty="0"/>
          </a:p>
        </p:txBody>
      </p:sp>
      <p:graphicFrame>
        <p:nvGraphicFramePr>
          <p:cNvPr id="3" name="Таблица 2"/>
          <p:cNvGraphicFramePr>
            <a:graphicFrameLocks noGrp="1"/>
          </p:cNvGraphicFramePr>
          <p:nvPr/>
        </p:nvGraphicFramePr>
        <p:xfrm>
          <a:off x="2477286" y="1471326"/>
          <a:ext cx="7237428" cy="1112520"/>
        </p:xfrm>
        <a:graphic>
          <a:graphicData uri="http://schemas.openxmlformats.org/drawingml/2006/table">
            <a:tbl>
              <a:tblPr firstRow="1" bandRow="1">
                <a:tableStyleId>{5A111915-BE36-4E01-A7E5-04B1672EAD32}</a:tableStyleId>
              </a:tblPr>
              <a:tblGrid>
                <a:gridCol w="3618714">
                  <a:extLst>
                    <a:ext uri="{9D8B030D-6E8A-4147-A177-3AD203B41FA5}">
                      <a16:colId xmlns:a16="http://schemas.microsoft.com/office/drawing/2014/main" val="20000"/>
                    </a:ext>
                  </a:extLst>
                </a:gridCol>
                <a:gridCol w="3618714">
                  <a:extLst>
                    <a:ext uri="{9D8B030D-6E8A-4147-A177-3AD203B41FA5}">
                      <a16:colId xmlns:a16="http://schemas.microsoft.com/office/drawing/2014/main" val="20001"/>
                    </a:ext>
                  </a:extLst>
                </a:gridCol>
              </a:tblGrid>
              <a:tr h="370840">
                <a:tc>
                  <a:txBody>
                    <a:bodyPr/>
                    <a:lstStyle/>
                    <a:p>
                      <a:pPr algn="ctr"/>
                      <a:r>
                        <a:rPr lang="ru-RU" dirty="0"/>
                        <a:t>Количество</a:t>
                      </a:r>
                      <a:r>
                        <a:rPr lang="ru-RU" baseline="0" dirty="0"/>
                        <a:t> набранных баллов</a:t>
                      </a:r>
                      <a:endParaRPr lang="ru-RU" dirty="0"/>
                    </a:p>
                  </a:txBody>
                  <a:tcPr/>
                </a:tc>
                <a:tc>
                  <a:txBody>
                    <a:bodyPr/>
                    <a:lstStyle/>
                    <a:p>
                      <a:pPr algn="ctr"/>
                      <a:r>
                        <a:rPr lang="ru-RU" dirty="0"/>
                        <a:t>Оценка</a:t>
                      </a:r>
                    </a:p>
                  </a:txBody>
                  <a:tcPr/>
                </a:tc>
                <a:extLst>
                  <a:ext uri="{0D108BD9-81ED-4DB2-BD59-A6C34878D82A}">
                    <a16:rowId xmlns:a16="http://schemas.microsoft.com/office/drawing/2014/main" val="10000"/>
                  </a:ext>
                </a:extLst>
              </a:tr>
              <a:tr h="370840">
                <a:tc>
                  <a:txBody>
                    <a:bodyPr/>
                    <a:lstStyle/>
                    <a:p>
                      <a:pPr algn="ctr"/>
                      <a:r>
                        <a:rPr lang="en-US" dirty="0">
                          <a:solidFill>
                            <a:schemeClr val="tx2"/>
                          </a:solidFill>
                        </a:rPr>
                        <a:t>61</a:t>
                      </a:r>
                      <a:r>
                        <a:rPr lang="ru-RU" dirty="0">
                          <a:solidFill>
                            <a:schemeClr val="tx2"/>
                          </a:solidFill>
                        </a:rPr>
                        <a:t>-100</a:t>
                      </a:r>
                    </a:p>
                  </a:txBody>
                  <a:tcPr/>
                </a:tc>
                <a:tc>
                  <a:txBody>
                    <a:bodyPr/>
                    <a:lstStyle/>
                    <a:p>
                      <a:pPr algn="ctr"/>
                      <a:r>
                        <a:rPr lang="ru-RU" dirty="0">
                          <a:solidFill>
                            <a:schemeClr val="tx2"/>
                          </a:solidFill>
                        </a:rPr>
                        <a:t>Зачет</a:t>
                      </a:r>
                    </a:p>
                  </a:txBody>
                  <a:tcPr/>
                </a:tc>
                <a:extLst>
                  <a:ext uri="{0D108BD9-81ED-4DB2-BD59-A6C34878D82A}">
                    <a16:rowId xmlns:a16="http://schemas.microsoft.com/office/drawing/2014/main" val="10001"/>
                  </a:ext>
                </a:extLst>
              </a:tr>
              <a:tr h="370840">
                <a:tc>
                  <a:txBody>
                    <a:bodyPr/>
                    <a:lstStyle/>
                    <a:p>
                      <a:pPr algn="ctr"/>
                      <a:r>
                        <a:rPr lang="ru-RU" dirty="0">
                          <a:solidFill>
                            <a:schemeClr val="tx2"/>
                          </a:solidFill>
                        </a:rPr>
                        <a:t>0-</a:t>
                      </a:r>
                      <a:r>
                        <a:rPr lang="en-US">
                          <a:solidFill>
                            <a:schemeClr val="tx2"/>
                          </a:solidFill>
                        </a:rPr>
                        <a:t>60</a:t>
                      </a:r>
                      <a:endParaRPr lang="ru-RU" dirty="0">
                        <a:solidFill>
                          <a:schemeClr val="tx2"/>
                        </a:solidFill>
                      </a:endParaRPr>
                    </a:p>
                  </a:txBody>
                  <a:tcPr/>
                </a:tc>
                <a:tc>
                  <a:txBody>
                    <a:bodyPr/>
                    <a:lstStyle/>
                    <a:p>
                      <a:pPr algn="ctr"/>
                      <a:r>
                        <a:rPr lang="ru-RU" dirty="0">
                          <a:solidFill>
                            <a:schemeClr val="tx2"/>
                          </a:solidFill>
                        </a:rPr>
                        <a:t>Незачет</a:t>
                      </a:r>
                    </a:p>
                  </a:txBody>
                  <a:tcPr/>
                </a:tc>
                <a:extLst>
                  <a:ext uri="{0D108BD9-81ED-4DB2-BD59-A6C34878D82A}">
                    <a16:rowId xmlns:a16="http://schemas.microsoft.com/office/drawing/2014/main" val="10002"/>
                  </a:ext>
                </a:extLst>
              </a:tr>
            </a:tbl>
          </a:graphicData>
        </a:graphic>
      </p:graphicFrame>
      <p:graphicFrame>
        <p:nvGraphicFramePr>
          <p:cNvPr id="4" name="Таблица 3"/>
          <p:cNvGraphicFramePr>
            <a:graphicFrameLocks noGrp="1"/>
          </p:cNvGraphicFramePr>
          <p:nvPr/>
        </p:nvGraphicFramePr>
        <p:xfrm>
          <a:off x="2477286" y="2902747"/>
          <a:ext cx="7272808" cy="3235960"/>
        </p:xfrm>
        <a:graphic>
          <a:graphicData uri="http://schemas.openxmlformats.org/drawingml/2006/table">
            <a:tbl>
              <a:tblPr firstRow="1" bandRow="1">
                <a:tableStyleId>{5A111915-BE36-4E01-A7E5-04B1672EAD32}</a:tableStyleId>
              </a:tblPr>
              <a:tblGrid>
                <a:gridCol w="360040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640080">
                <a:tc>
                  <a:txBody>
                    <a:bodyPr/>
                    <a:lstStyle/>
                    <a:p>
                      <a:pPr algn="ctr"/>
                      <a:r>
                        <a:rPr lang="ru-RU" sz="1800" dirty="0"/>
                        <a:t>Критерий</a:t>
                      </a:r>
                    </a:p>
                  </a:txBody>
                  <a:tcPr/>
                </a:tc>
                <a:tc>
                  <a:txBody>
                    <a:bodyPr/>
                    <a:lstStyle/>
                    <a:p>
                      <a:pPr algn="ctr"/>
                      <a:r>
                        <a:rPr lang="ru-RU" sz="1800" dirty="0"/>
                        <a:t>Максимальное количество баллов</a:t>
                      </a:r>
                    </a:p>
                  </a:txBody>
                  <a:tcPr/>
                </a:tc>
                <a:extLst>
                  <a:ext uri="{0D108BD9-81ED-4DB2-BD59-A6C34878D82A}">
                    <a16:rowId xmlns:a16="http://schemas.microsoft.com/office/drawing/2014/main" val="10000"/>
                  </a:ext>
                </a:extLst>
              </a:tr>
              <a:tr h="370840">
                <a:tc>
                  <a:txBody>
                    <a:bodyPr/>
                    <a:lstStyle/>
                    <a:p>
                      <a:pPr algn="l"/>
                      <a:r>
                        <a:rPr lang="ru-RU" sz="1800" dirty="0">
                          <a:solidFill>
                            <a:schemeClr val="tx2"/>
                          </a:solidFill>
                        </a:rPr>
                        <a:t>1. Домашнее задание</a:t>
                      </a:r>
                      <a:r>
                        <a:rPr lang="ru-RU" sz="1800" baseline="0" dirty="0">
                          <a:solidFill>
                            <a:schemeClr val="tx2"/>
                          </a:solidFill>
                        </a:rPr>
                        <a:t> №1</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tc>
                <a:extLst>
                  <a:ext uri="{0D108BD9-81ED-4DB2-BD59-A6C34878D82A}">
                    <a16:rowId xmlns:a16="http://schemas.microsoft.com/office/drawing/2014/main" val="10001"/>
                  </a:ext>
                </a:extLst>
              </a:tr>
              <a:tr h="370840">
                <a:tc>
                  <a:txBody>
                    <a:bodyPr/>
                    <a:lstStyle/>
                    <a:p>
                      <a:pPr algn="l"/>
                      <a:r>
                        <a:rPr lang="ru-RU" sz="1800" dirty="0">
                          <a:solidFill>
                            <a:schemeClr val="tx2"/>
                          </a:solidFill>
                        </a:rPr>
                        <a:t>2. Домашнее задание №2</a:t>
                      </a:r>
                    </a:p>
                  </a:txBody>
                  <a:tcPr/>
                </a:tc>
                <a:tc>
                  <a:txBody>
                    <a:bodyPr/>
                    <a:lstStyle/>
                    <a:p>
                      <a:pPr algn="ctr"/>
                      <a:r>
                        <a:rPr lang="en-US" sz="1800" dirty="0">
                          <a:solidFill>
                            <a:schemeClr val="tx2"/>
                          </a:solidFill>
                        </a:rPr>
                        <a:t>5</a:t>
                      </a:r>
                      <a:endParaRPr lang="ru-RU" sz="1800" dirty="0">
                        <a:solidFill>
                          <a:schemeClr val="tx2"/>
                        </a:solidFill>
                      </a:endParaRPr>
                    </a:p>
                  </a:txBody>
                  <a:tcPr anchor="ct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3. Домашнее задание №</a:t>
                      </a:r>
                      <a:r>
                        <a:rPr lang="en-US" sz="1800" dirty="0">
                          <a:solidFill>
                            <a:schemeClr val="tx2"/>
                          </a:solidFill>
                        </a:rPr>
                        <a:t>3</a:t>
                      </a:r>
                      <a:endParaRPr lang="ru-RU" sz="1800" dirty="0">
                        <a:solidFill>
                          <a:schemeClr val="tx2"/>
                        </a:solidFill>
                      </a:endParaRPr>
                    </a:p>
                  </a:txBody>
                  <a:tcPr/>
                </a:tc>
                <a:tc>
                  <a:txBody>
                    <a:bodyPr/>
                    <a:lstStyle/>
                    <a:p>
                      <a:pPr algn="ctr"/>
                      <a:r>
                        <a:rPr lang="ru-RU" sz="1800" dirty="0">
                          <a:solidFill>
                            <a:schemeClr val="tx2"/>
                          </a:solidFill>
                        </a:rPr>
                        <a:t>5</a:t>
                      </a:r>
                    </a:p>
                  </a:txBody>
                  <a:tcPr anchor="ct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4. Домашнее задание №</a:t>
                      </a:r>
                      <a:r>
                        <a:rPr lang="en-US" sz="1800" dirty="0">
                          <a:solidFill>
                            <a:schemeClr val="tx2"/>
                          </a:solidFill>
                        </a:rPr>
                        <a:t>4</a:t>
                      </a:r>
                      <a:endParaRPr lang="ru-RU" sz="1800" dirty="0">
                        <a:solidFill>
                          <a:schemeClr val="tx2"/>
                        </a:solidFill>
                      </a:endParaRPr>
                    </a:p>
                  </a:txBody>
                  <a:tcPr/>
                </a:tc>
                <a:tc>
                  <a:txBody>
                    <a:bodyPr/>
                    <a:lstStyle/>
                    <a:p>
                      <a:pPr algn="ctr"/>
                      <a:r>
                        <a:rPr lang="ru-RU" sz="1800" dirty="0">
                          <a:solidFill>
                            <a:schemeClr val="tx2"/>
                          </a:solidFill>
                        </a:rPr>
                        <a:t>10</a:t>
                      </a:r>
                    </a:p>
                  </a:txBody>
                  <a:tcPr anchor="ct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5. Домашнее задание №</a:t>
                      </a:r>
                      <a:r>
                        <a:rPr lang="en-US" sz="1800" dirty="0">
                          <a:solidFill>
                            <a:schemeClr val="tx2"/>
                          </a:solidFill>
                        </a:rPr>
                        <a:t>5</a:t>
                      </a:r>
                      <a:endParaRPr lang="ru-RU" sz="1800" dirty="0">
                        <a:solidFill>
                          <a:schemeClr val="tx2"/>
                        </a:solidFill>
                      </a:endParaRPr>
                    </a:p>
                  </a:txBody>
                  <a:tcPr/>
                </a:tc>
                <a:tc>
                  <a:txBody>
                    <a:bodyPr/>
                    <a:lstStyle/>
                    <a:p>
                      <a:pPr algn="ctr"/>
                      <a:r>
                        <a:rPr lang="ru-RU" sz="1800" dirty="0">
                          <a:solidFill>
                            <a:schemeClr val="tx2"/>
                          </a:solidFill>
                        </a:rPr>
                        <a:t>15</a:t>
                      </a:r>
                    </a:p>
                  </a:txBody>
                  <a:tcPr anchor="ct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6. Домашнее задание №</a:t>
                      </a:r>
                      <a:r>
                        <a:rPr lang="en-US" sz="1800" dirty="0">
                          <a:solidFill>
                            <a:schemeClr val="tx2"/>
                          </a:solidFill>
                        </a:rPr>
                        <a:t>6</a:t>
                      </a:r>
                      <a:endParaRPr lang="ru-RU" sz="1800" dirty="0">
                        <a:solidFill>
                          <a:schemeClr val="tx2"/>
                        </a:solidFill>
                      </a:endParaRPr>
                    </a:p>
                  </a:txBody>
                  <a:tcPr/>
                </a:tc>
                <a:tc>
                  <a:txBody>
                    <a:bodyPr/>
                    <a:lstStyle/>
                    <a:p>
                      <a:pPr algn="ctr"/>
                      <a:r>
                        <a:rPr lang="en-US" sz="1800" dirty="0">
                          <a:solidFill>
                            <a:schemeClr val="tx2"/>
                          </a:solidFill>
                        </a:rPr>
                        <a:t>2</a:t>
                      </a:r>
                      <a:r>
                        <a:rPr lang="ru-RU" sz="1800" dirty="0">
                          <a:solidFill>
                            <a:schemeClr val="tx2"/>
                          </a:solidFill>
                        </a:rPr>
                        <a:t>0</a:t>
                      </a:r>
                    </a:p>
                  </a:txBody>
                  <a:tcPr anchor="ctr"/>
                </a:tc>
                <a:extLst>
                  <a:ext uri="{0D108BD9-81ED-4DB2-BD59-A6C34878D82A}">
                    <a16:rowId xmlns:a16="http://schemas.microsoft.com/office/drawing/2014/main" val="10006"/>
                  </a:ext>
                </a:extLst>
              </a:tr>
              <a:tr h="370840">
                <a:tc>
                  <a:txBody>
                    <a:bodyPr/>
                    <a:lstStyle/>
                    <a:p>
                      <a:pPr algn="l"/>
                      <a:r>
                        <a:rPr lang="ru-RU" sz="1800" dirty="0">
                          <a:solidFill>
                            <a:schemeClr val="tx2"/>
                          </a:solidFill>
                        </a:rPr>
                        <a:t>7.</a:t>
                      </a:r>
                      <a:r>
                        <a:rPr lang="ru-RU" sz="1800" baseline="0" dirty="0">
                          <a:solidFill>
                            <a:schemeClr val="tx2"/>
                          </a:solidFill>
                        </a:rPr>
                        <a:t> Зачет (Собеседование)</a:t>
                      </a:r>
                      <a:endParaRPr lang="ru-RU" sz="1800" dirty="0">
                        <a:solidFill>
                          <a:schemeClr val="tx2"/>
                        </a:solidFill>
                      </a:endParaRPr>
                    </a:p>
                  </a:txBody>
                  <a:tcPr/>
                </a:tc>
                <a:tc>
                  <a:txBody>
                    <a:bodyPr/>
                    <a:lstStyle/>
                    <a:p>
                      <a:pPr algn="ctr"/>
                      <a:r>
                        <a:rPr lang="ru-RU" sz="1800" dirty="0">
                          <a:solidFill>
                            <a:schemeClr val="tx2"/>
                          </a:solidFill>
                        </a:rPr>
                        <a:t>40</a:t>
                      </a:r>
                    </a:p>
                  </a:txBody>
                  <a:tcPr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00724" y="19386"/>
            <a:ext cx="8499475" cy="3416320"/>
          </a:xfrm>
          <a:prstGeom prst="rect">
            <a:avLst/>
          </a:prstGeom>
          <a:noFill/>
        </p:spPr>
        <p:txBody>
          <a:bodyPr wrap="square" l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ru-RU" sz="9600" b="0" dirty="0">
                <a:solidFill>
                  <a:schemeClr val="bg1"/>
                </a:solidFill>
              </a:rPr>
              <a:t>Проверим </a:t>
            </a:r>
            <a:r>
              <a:rPr lang="ru-RU" sz="9600" b="0" dirty="0" err="1">
                <a:solidFill>
                  <a:schemeClr val="bg1"/>
                </a:solidFill>
              </a:rPr>
              <a:t>статы</a:t>
            </a:r>
            <a:r>
              <a:rPr lang="ru-RU" sz="9600" b="0" dirty="0">
                <a:solidFill>
                  <a:schemeClr val="bg1"/>
                </a:solidFill>
              </a:rPr>
              <a:t> группы</a:t>
            </a:r>
            <a:endParaRPr kumimoji="0" lang="ru-RU"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ru-RU" sz="4800" b="0" i="0" u="none" strike="noStrike" kern="1200" cap="none" spc="0" normalizeH="0" baseline="0" noProof="0" dirty="0">
              <a:ln>
                <a:noFill/>
              </a:ln>
              <a:solidFill>
                <a:prstClr val="white"/>
              </a:solidFill>
              <a:effectLst/>
              <a:uLnTx/>
              <a:uFillTx/>
              <a:latin typeface="Croc" panose="020B0502020203020203" pitchFamily="34" charset="0"/>
              <a:ea typeface="+mn-ea"/>
              <a:cs typeface="+mn-cs"/>
            </a:endParaRPr>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Мем: &quot;ПЕРЕКЛИЧКА!!!&quot; - Все шаблоны - Meme-arsenal.com">
            <a:extLst>
              <a:ext uri="{FF2B5EF4-FFF2-40B4-BE49-F238E27FC236}">
                <a16:creationId xmlns:a16="http://schemas.microsoft.com/office/drawing/2014/main" id="{F5988712-F396-4ABE-9F79-9E08A4AFFB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531"/>
          <a:stretch/>
        </p:blipFill>
        <p:spPr bwMode="auto">
          <a:xfrm>
            <a:off x="2034866" y="2873000"/>
            <a:ext cx="4762500" cy="310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92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001" y="474130"/>
            <a:ext cx="10566837" cy="498598"/>
          </a:xfrm>
        </p:spPr>
        <p:txBody>
          <a:bodyPr/>
          <a:lstStyle/>
          <a:p>
            <a:r>
              <a:rPr lang="ru-RU" b="0" dirty="0">
                <a:solidFill>
                  <a:schemeClr val="bg1"/>
                </a:solidFill>
              </a:rPr>
              <a:t>Политика по ИИ</a:t>
            </a:r>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roc" panose="020B0502020203020203" pitchFamily="34" charset="0"/>
                <a:ea typeface="+mn-ea"/>
                <a:cs typeface="+mn-cs"/>
              </a:rPr>
              <a:t>N</a:t>
            </a:r>
            <a:endParaRPr kumimoji="0" lang="ru-RU" sz="1000" b="0" i="0" u="none" strike="noStrike" kern="1200" cap="none" spc="0" normalizeH="0" baseline="0" noProof="0" dirty="0">
              <a:ln>
                <a:noFill/>
              </a:ln>
              <a:solidFill>
                <a:prstClr val="white"/>
              </a:solidFill>
              <a:effectLst/>
              <a:uLnTx/>
              <a:uFillTx/>
              <a:latin typeface="Croc" panose="020B0502020203020203" pitchFamily="34" charset="0"/>
              <a:ea typeface="+mn-ea"/>
              <a:cs typeface="+mn-cs"/>
            </a:endParaRPr>
          </a:p>
        </p:txBody>
      </p:sp>
      <p:sp>
        <p:nvSpPr>
          <p:cNvPr id="76" name="TextBox 75"/>
          <p:cNvSpPr txBox="1"/>
          <p:nvPr/>
        </p:nvSpPr>
        <p:spPr>
          <a:xfrm>
            <a:off x="6361205" y="1119694"/>
            <a:ext cx="5258789"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white"/>
                </a:solidFill>
                <a:effectLst/>
                <a:uLnTx/>
                <a:uFillTx/>
                <a:latin typeface="Croc" panose="020B0502020203020203" pitchFamily="34" charset="0"/>
                <a:ea typeface="+mn-ea"/>
                <a:cs typeface="+mn-cs"/>
              </a:rPr>
              <a:t>Чтобы делать свою работу хорошо, аналитик должен понимать бизнес-процессы.</a:t>
            </a:r>
          </a:p>
        </p:txBody>
      </p:sp>
      <p:sp>
        <p:nvSpPr>
          <p:cNvPr id="9" name="TextBox 8">
            <a:extLst>
              <a:ext uri="{FF2B5EF4-FFF2-40B4-BE49-F238E27FC236}">
                <a16:creationId xmlns:a16="http://schemas.microsoft.com/office/drawing/2014/main" id="{D7163EE8-29C8-4994-8630-7AD79C6F9B33}"/>
              </a:ext>
            </a:extLst>
          </p:cNvPr>
          <p:cNvSpPr txBox="1"/>
          <p:nvPr/>
        </p:nvSpPr>
        <p:spPr>
          <a:xfrm>
            <a:off x="142875" y="1637809"/>
            <a:ext cx="5267326" cy="3323987"/>
          </a:xfrm>
          <a:prstGeom prst="rect">
            <a:avLst/>
          </a:prstGeom>
          <a:noFill/>
        </p:spPr>
        <p:txBody>
          <a:bodyPr wrap="square">
            <a:spAutoFit/>
          </a:bodyPr>
          <a:lstStyle/>
          <a:p>
            <a:pPr algn="l"/>
            <a:r>
              <a:rPr lang="ru-RU" sz="2400" b="1" i="0" dirty="0">
                <a:effectLst/>
                <a:latin typeface="-apple-system"/>
              </a:rPr>
              <a:t>МОЖНО (✅):</a:t>
            </a:r>
          </a:p>
          <a:p>
            <a:pPr lvl="1">
              <a:buFont typeface="Arial" panose="020B0604020202020204" pitchFamily="34" charset="0"/>
              <a:buChar char="•"/>
            </a:pPr>
            <a:r>
              <a:rPr lang="ru-RU" sz="2400" b="0" i="0" dirty="0">
                <a:solidFill>
                  <a:srgbClr val="4E4E4E"/>
                </a:solidFill>
                <a:effectLst/>
                <a:latin typeface="-apple-system"/>
              </a:rPr>
              <a:t>"Объясни, что такое f-строка".</a:t>
            </a:r>
          </a:p>
          <a:p>
            <a:pPr lvl="1">
              <a:buFont typeface="Arial" panose="020B0604020202020204" pitchFamily="34" charset="0"/>
              <a:buChar char="•"/>
            </a:pPr>
            <a:r>
              <a:rPr lang="ru-RU" sz="2400" b="0" i="0" dirty="0">
                <a:solidFill>
                  <a:srgbClr val="4E4E4E"/>
                </a:solidFill>
                <a:effectLst/>
                <a:latin typeface="-apple-system"/>
              </a:rPr>
              <a:t>"Найди ошибку в моем коде".</a:t>
            </a:r>
          </a:p>
          <a:p>
            <a:pPr lvl="1">
              <a:buFont typeface="Arial" panose="020B0604020202020204" pitchFamily="34" charset="0"/>
              <a:buChar char="•"/>
            </a:pPr>
            <a:r>
              <a:rPr lang="ru-RU" sz="2400" b="0" i="0" dirty="0">
                <a:solidFill>
                  <a:srgbClr val="4E4E4E"/>
                </a:solidFill>
                <a:effectLst/>
                <a:latin typeface="-apple-system"/>
              </a:rPr>
              <a:t>"Приведи пример использования </a:t>
            </a:r>
            <a:r>
              <a:rPr lang="en-US" sz="2400" b="0" i="0" dirty="0" err="1">
                <a:solidFill>
                  <a:srgbClr val="4E4E4E"/>
                </a:solidFill>
                <a:effectLst/>
                <a:latin typeface="-apple-system"/>
              </a:rPr>
              <a:t>groupby</a:t>
            </a:r>
            <a:endParaRPr lang="ru-RU" sz="2400" b="0" i="0" dirty="0">
              <a:solidFill>
                <a:srgbClr val="4E4E4E"/>
              </a:solidFill>
              <a:effectLst/>
              <a:latin typeface="-apple-system"/>
            </a:endParaRPr>
          </a:p>
          <a:p>
            <a:pPr algn="l"/>
            <a:r>
              <a:rPr lang="ru-RU" sz="2400" b="1" i="0" dirty="0">
                <a:solidFill>
                  <a:srgbClr val="4E4E4E"/>
                </a:solidFill>
                <a:effectLst/>
                <a:latin typeface="-apple-system"/>
              </a:rPr>
              <a:t>НЕЛЬЗЯ (❌):</a:t>
            </a:r>
            <a:endParaRPr lang="ru-RU" sz="2400" b="0" i="0" dirty="0">
              <a:solidFill>
                <a:srgbClr val="4E4E4E"/>
              </a:solidFill>
              <a:effectLst/>
              <a:latin typeface="-apple-system"/>
            </a:endParaRPr>
          </a:p>
          <a:p>
            <a:pPr marL="742950" lvl="1" indent="-285750" algn="l">
              <a:buFont typeface="Arial" panose="020B0604020202020204" pitchFamily="34" charset="0"/>
              <a:buChar char="•"/>
            </a:pPr>
            <a:r>
              <a:rPr lang="ru-RU" sz="2400" b="0" i="0" dirty="0">
                <a:solidFill>
                  <a:srgbClr val="4E4E4E"/>
                </a:solidFill>
                <a:effectLst/>
                <a:latin typeface="-apple-system"/>
              </a:rPr>
              <a:t>"Реши мне ДЗ №3" и слепо копировать результат.</a:t>
            </a:r>
          </a:p>
          <a:p>
            <a:pPr algn="l">
              <a:buFont typeface="Arial" panose="020B0604020202020204" pitchFamily="34" charset="0"/>
              <a:buChar char="•"/>
            </a:pPr>
            <a:endParaRPr lang="ru-RU" b="0" i="0" dirty="0">
              <a:solidFill>
                <a:srgbClr val="4E4E4E"/>
              </a:solidFill>
              <a:effectLst/>
              <a:latin typeface="-apple-system"/>
            </a:endParaRPr>
          </a:p>
        </p:txBody>
      </p:sp>
      <p:sp>
        <p:nvSpPr>
          <p:cNvPr id="12" name="TextBox 11">
            <a:extLst>
              <a:ext uri="{FF2B5EF4-FFF2-40B4-BE49-F238E27FC236}">
                <a16:creationId xmlns:a16="http://schemas.microsoft.com/office/drawing/2014/main" id="{78941138-C84C-48B5-BEF5-A56D352AE336}"/>
              </a:ext>
            </a:extLst>
          </p:cNvPr>
          <p:cNvSpPr txBox="1"/>
          <p:nvPr/>
        </p:nvSpPr>
        <p:spPr>
          <a:xfrm>
            <a:off x="142875" y="5021586"/>
            <a:ext cx="5591175" cy="1569660"/>
          </a:xfrm>
          <a:prstGeom prst="rect">
            <a:avLst/>
          </a:prstGeom>
          <a:noFill/>
        </p:spPr>
        <p:txBody>
          <a:bodyPr wrap="square">
            <a:spAutoFit/>
          </a:bodyPr>
          <a:lstStyle/>
          <a:p>
            <a:pPr algn="l"/>
            <a:r>
              <a:rPr lang="ru-RU" sz="3200" b="1" i="0" dirty="0">
                <a:solidFill>
                  <a:srgbClr val="4E4E4E"/>
                </a:solidFill>
                <a:effectLst/>
                <a:latin typeface="-apple-system"/>
              </a:rPr>
              <a:t>Золотое правило:</a:t>
            </a:r>
            <a:r>
              <a:rPr lang="ru-RU" sz="3200" b="0" i="0" dirty="0">
                <a:solidFill>
                  <a:srgbClr val="4E4E4E"/>
                </a:solidFill>
                <a:effectLst/>
                <a:latin typeface="-apple-system"/>
              </a:rPr>
              <a:t> </a:t>
            </a:r>
            <a:r>
              <a:rPr lang="ru-RU" sz="3200" b="1" i="0" dirty="0">
                <a:solidFill>
                  <a:srgbClr val="4E4E4E"/>
                </a:solidFill>
                <a:effectLst/>
                <a:latin typeface="-apple-system"/>
              </a:rPr>
              <a:t>Вы должны быть способны объяснить любую строчку вашего кода.</a:t>
            </a:r>
            <a:endParaRPr lang="ru-RU" sz="3200" b="0" i="0" dirty="0">
              <a:solidFill>
                <a:srgbClr val="4E4E4E"/>
              </a:solidFill>
              <a:effectLst/>
              <a:latin typeface="-apple-system"/>
            </a:endParaRPr>
          </a:p>
        </p:txBody>
      </p:sp>
      <p:sp>
        <p:nvSpPr>
          <p:cNvPr id="14" name="TextBox 13">
            <a:extLst>
              <a:ext uri="{FF2B5EF4-FFF2-40B4-BE49-F238E27FC236}">
                <a16:creationId xmlns:a16="http://schemas.microsoft.com/office/drawing/2014/main" id="{215C0989-6311-4F15-A5C6-B2767D9B79FC}"/>
              </a:ext>
            </a:extLst>
          </p:cNvPr>
          <p:cNvSpPr txBox="1"/>
          <p:nvPr/>
        </p:nvSpPr>
        <p:spPr>
          <a:xfrm>
            <a:off x="0" y="221993"/>
            <a:ext cx="5734050" cy="1015663"/>
          </a:xfrm>
          <a:prstGeom prst="rect">
            <a:avLst/>
          </a:prstGeom>
          <a:noFill/>
        </p:spPr>
        <p:txBody>
          <a:bodyPr wrap="square">
            <a:spAutoFit/>
          </a:bodyPr>
          <a:lstStyle/>
          <a:p>
            <a:r>
              <a:rPr lang="ru-RU" sz="6000" b="1" i="0" dirty="0">
                <a:effectLst/>
                <a:latin typeface="-apple-system"/>
              </a:rPr>
              <a:t>Политика по ИИ</a:t>
            </a:r>
            <a:endParaRPr lang="ru-RU" sz="6000" dirty="0"/>
          </a:p>
        </p:txBody>
      </p:sp>
      <p:pic>
        <p:nvPicPr>
          <p:cNvPr id="8195" name="Picture 3" descr="r/meme - ChatGPT i skolorna">
            <a:extLst>
              <a:ext uri="{FF2B5EF4-FFF2-40B4-BE49-F238E27FC236}">
                <a16:creationId xmlns:a16="http://schemas.microsoft.com/office/drawing/2014/main" id="{9AD66876-65D7-4D12-AA04-CDF245919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9419" y="0"/>
            <a:ext cx="6096000"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366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001" y="474130"/>
            <a:ext cx="10566837" cy="498598"/>
          </a:xfrm>
        </p:spPr>
        <p:txBody>
          <a:bodyPr/>
          <a:lstStyle/>
          <a:p>
            <a:r>
              <a:rPr lang="ru-RU" b="0" dirty="0">
                <a:solidFill>
                  <a:schemeClr val="bg1"/>
                </a:solidFill>
              </a:rPr>
              <a:t>Политика по ИИ</a:t>
            </a:r>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roc" panose="020B0502020203020203" pitchFamily="34" charset="0"/>
                <a:ea typeface="+mn-ea"/>
                <a:cs typeface="+mn-cs"/>
              </a:rPr>
              <a:t>N</a:t>
            </a:r>
            <a:endParaRPr kumimoji="0" lang="ru-RU" sz="1000" b="0" i="0" u="none" strike="noStrike" kern="1200" cap="none" spc="0" normalizeH="0" baseline="0" noProof="0" dirty="0">
              <a:ln>
                <a:noFill/>
              </a:ln>
              <a:solidFill>
                <a:prstClr val="white"/>
              </a:solidFill>
              <a:effectLst/>
              <a:uLnTx/>
              <a:uFillTx/>
              <a:latin typeface="Croc" panose="020B0502020203020203" pitchFamily="34" charset="0"/>
              <a:ea typeface="+mn-ea"/>
              <a:cs typeface="+mn-cs"/>
            </a:endParaRPr>
          </a:p>
        </p:txBody>
      </p:sp>
      <p:sp>
        <p:nvSpPr>
          <p:cNvPr id="76" name="TextBox 75"/>
          <p:cNvSpPr txBox="1"/>
          <p:nvPr/>
        </p:nvSpPr>
        <p:spPr>
          <a:xfrm>
            <a:off x="6361205" y="1119694"/>
            <a:ext cx="5258789" cy="64633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prstClr val="white"/>
                </a:solidFill>
                <a:effectLst/>
                <a:uLnTx/>
                <a:uFillTx/>
                <a:latin typeface="Croc" panose="020B0502020203020203" pitchFamily="34" charset="0"/>
                <a:ea typeface="+mn-ea"/>
                <a:cs typeface="+mn-cs"/>
              </a:rPr>
              <a:t>Чтобы делать свою работу хорошо, аналитик должен понимать бизнес-процессы.</a:t>
            </a:r>
          </a:p>
        </p:txBody>
      </p:sp>
      <p:sp>
        <p:nvSpPr>
          <p:cNvPr id="9" name="TextBox 8">
            <a:extLst>
              <a:ext uri="{FF2B5EF4-FFF2-40B4-BE49-F238E27FC236}">
                <a16:creationId xmlns:a16="http://schemas.microsoft.com/office/drawing/2014/main" id="{D7163EE8-29C8-4994-8630-7AD79C6F9B33}"/>
              </a:ext>
            </a:extLst>
          </p:cNvPr>
          <p:cNvSpPr txBox="1"/>
          <p:nvPr/>
        </p:nvSpPr>
        <p:spPr>
          <a:xfrm>
            <a:off x="142875" y="1637809"/>
            <a:ext cx="5595452" cy="5170646"/>
          </a:xfrm>
          <a:prstGeom prst="rect">
            <a:avLst/>
          </a:prstGeom>
          <a:noFill/>
        </p:spPr>
        <p:txBody>
          <a:bodyPr wrap="square">
            <a:spAutoFit/>
          </a:bodyPr>
          <a:lstStyle/>
          <a:p>
            <a:pPr algn="l"/>
            <a:r>
              <a:rPr lang="ru-RU" sz="2400" b="0" i="0" dirty="0">
                <a:solidFill>
                  <a:srgbClr val="4E4E4E"/>
                </a:solidFill>
                <a:effectLst/>
                <a:latin typeface="-apple-system"/>
              </a:rPr>
              <a:t>В конце занятия у вас будет выбор: ходить на занятия ИЛИ..."</a:t>
            </a:r>
          </a:p>
          <a:p>
            <a:pPr algn="l"/>
            <a:r>
              <a:rPr lang="ru-RU" sz="2400" b="0" i="0" dirty="0">
                <a:solidFill>
                  <a:srgbClr val="4E4E4E"/>
                </a:solidFill>
                <a:effectLst/>
                <a:latin typeface="-apple-system"/>
              </a:rPr>
              <a:t>"...пройти со мной </a:t>
            </a:r>
            <a:r>
              <a:rPr lang="ru-RU" sz="2400" b="1" i="0" dirty="0">
                <a:solidFill>
                  <a:srgbClr val="4E4E4E"/>
                </a:solidFill>
                <a:effectLst/>
                <a:latin typeface="-apple-system"/>
              </a:rPr>
              <a:t>техническое интервью</a:t>
            </a:r>
            <a:r>
              <a:rPr lang="ru-RU" sz="2400" b="0" i="0" dirty="0">
                <a:solidFill>
                  <a:srgbClr val="4E4E4E"/>
                </a:solidFill>
                <a:effectLst/>
                <a:latin typeface="-apple-system"/>
              </a:rPr>
              <a:t> на позицию Junior Data </a:t>
            </a:r>
            <a:r>
              <a:rPr lang="ru-RU" sz="2400" b="0" i="0" dirty="0" err="1">
                <a:solidFill>
                  <a:srgbClr val="4E4E4E"/>
                </a:solidFill>
                <a:effectLst/>
                <a:latin typeface="-apple-system"/>
              </a:rPr>
              <a:t>Analyst</a:t>
            </a:r>
            <a:r>
              <a:rPr lang="ru-RU" sz="2400" b="0" i="0" dirty="0">
                <a:solidFill>
                  <a:srgbClr val="4E4E4E"/>
                </a:solidFill>
                <a:effectLst/>
                <a:latin typeface="-apple-system"/>
              </a:rPr>
              <a:t>."</a:t>
            </a:r>
          </a:p>
          <a:p>
            <a:pPr algn="l">
              <a:buFont typeface="Arial" panose="020B0604020202020204" pitchFamily="34" charset="0"/>
              <a:buChar char="•"/>
            </a:pPr>
            <a:endParaRPr lang="ru-RU" sz="2400" b="0" i="0" dirty="0">
              <a:solidFill>
                <a:srgbClr val="4E4E4E"/>
              </a:solidFill>
              <a:effectLst/>
              <a:latin typeface="-apple-system"/>
            </a:endParaRPr>
          </a:p>
          <a:p>
            <a:pPr algn="l">
              <a:buFont typeface="Arial" panose="020B0604020202020204" pitchFamily="34" charset="0"/>
              <a:buChar char="•"/>
            </a:pPr>
            <a:r>
              <a:rPr lang="ru-RU" sz="2400" b="0" i="0" dirty="0">
                <a:solidFill>
                  <a:srgbClr val="4E4E4E"/>
                </a:solidFill>
                <a:effectLst/>
                <a:latin typeface="-apple-system"/>
              </a:rPr>
              <a:t>"Что будет? Вопросы по Python</a:t>
            </a:r>
          </a:p>
          <a:p>
            <a:pPr algn="l">
              <a:buFont typeface="Arial" panose="020B0604020202020204" pitchFamily="34" charset="0"/>
              <a:buChar char="•"/>
            </a:pPr>
            <a:endParaRPr lang="ru-RU" sz="2400" b="0" i="0" dirty="0">
              <a:solidFill>
                <a:srgbClr val="4E4E4E"/>
              </a:solidFill>
              <a:effectLst/>
              <a:latin typeface="-apple-system"/>
            </a:endParaRPr>
          </a:p>
          <a:p>
            <a:pPr algn="l"/>
            <a:r>
              <a:rPr lang="ru-RU" sz="2400" b="0" i="0" dirty="0">
                <a:solidFill>
                  <a:srgbClr val="4E4E4E"/>
                </a:solidFill>
                <a:effectLst/>
                <a:latin typeface="-apple-system"/>
              </a:rPr>
              <a:t>"Прошли? Получаете 'автомат’ и приходите тольк</a:t>
            </a:r>
            <a:r>
              <a:rPr lang="ru-RU" sz="2400" dirty="0">
                <a:solidFill>
                  <a:srgbClr val="4E4E4E"/>
                </a:solidFill>
                <a:latin typeface="-apple-system"/>
              </a:rPr>
              <a:t>о для того что бы </a:t>
            </a:r>
            <a:r>
              <a:rPr lang="ru-RU" sz="2400" dirty="0" err="1">
                <a:solidFill>
                  <a:srgbClr val="4E4E4E"/>
                </a:solidFill>
                <a:latin typeface="-apple-system"/>
              </a:rPr>
              <a:t>удостовретися</a:t>
            </a:r>
            <a:r>
              <a:rPr lang="ru-RU" sz="2400" dirty="0">
                <a:solidFill>
                  <a:srgbClr val="4E4E4E"/>
                </a:solidFill>
                <a:latin typeface="-apple-system"/>
              </a:rPr>
              <a:t> что я не забыл про ваш автомат </a:t>
            </a:r>
            <a:r>
              <a:rPr lang="ru-RU" sz="2400" b="0" i="0" dirty="0">
                <a:solidFill>
                  <a:srgbClr val="4E4E4E"/>
                </a:solidFill>
                <a:effectLst/>
                <a:latin typeface="-apple-system"/>
              </a:rPr>
              <a:t>. Не прошли? Спокойно идете на экзамен."</a:t>
            </a:r>
          </a:p>
          <a:p>
            <a:pPr algn="l">
              <a:buFont typeface="Arial" panose="020B0604020202020204" pitchFamily="34" charset="0"/>
              <a:buChar char="•"/>
            </a:pPr>
            <a:endParaRPr lang="ru-RU" b="0" i="0" dirty="0">
              <a:solidFill>
                <a:srgbClr val="4E4E4E"/>
              </a:solidFill>
              <a:effectLst/>
              <a:latin typeface="-apple-system"/>
            </a:endParaRPr>
          </a:p>
        </p:txBody>
      </p:sp>
      <p:sp>
        <p:nvSpPr>
          <p:cNvPr id="14" name="TextBox 13">
            <a:extLst>
              <a:ext uri="{FF2B5EF4-FFF2-40B4-BE49-F238E27FC236}">
                <a16:creationId xmlns:a16="http://schemas.microsoft.com/office/drawing/2014/main" id="{215C0989-6311-4F15-A5C6-B2767D9B79FC}"/>
              </a:ext>
            </a:extLst>
          </p:cNvPr>
          <p:cNvSpPr txBox="1"/>
          <p:nvPr/>
        </p:nvSpPr>
        <p:spPr>
          <a:xfrm>
            <a:off x="-1" y="221993"/>
            <a:ext cx="11812555" cy="830997"/>
          </a:xfrm>
          <a:prstGeom prst="rect">
            <a:avLst/>
          </a:prstGeom>
          <a:noFill/>
        </p:spPr>
        <p:txBody>
          <a:bodyPr wrap="square">
            <a:spAutoFit/>
          </a:bodyPr>
          <a:lstStyle/>
          <a:p>
            <a:r>
              <a:rPr lang="ru-RU" sz="4800" b="1" i="0" dirty="0">
                <a:effectLst/>
                <a:latin typeface="-apple-system"/>
              </a:rPr>
              <a:t>Сайд-квест: Собеседование на </a:t>
            </a:r>
            <a:r>
              <a:rPr lang="ru-RU" sz="4800" b="1" i="0" dirty="0" err="1">
                <a:effectLst/>
                <a:latin typeface="-apple-system"/>
              </a:rPr>
              <a:t>джуна</a:t>
            </a:r>
            <a:endParaRPr lang="ru-RU" sz="4800" dirty="0"/>
          </a:p>
        </p:txBody>
      </p:sp>
      <p:pic>
        <p:nvPicPr>
          <p:cNvPr id="9218" name="Picture 2" descr="﻿Собеседование по С++&#10;Ты забыл что создание итрие_р1г&#10;через таке_ип1дие&#10;не имеет смысла после С++14&#10;Но так сохраняется однородность с $Иагес1_р!г&#10;Собеседование по&#10;Хуйнем ОрепС\/ И обмажем нейронками,it-юмор,geek,Прикольные гаджеты. Научный, инженерный и  айтишный юмор,Nordic Gamer,Yes Chad">
            <a:extLst>
              <a:ext uri="{FF2B5EF4-FFF2-40B4-BE49-F238E27FC236}">
                <a16:creationId xmlns:a16="http://schemas.microsoft.com/office/drawing/2014/main" id="{B69D45EE-5750-454C-8B8B-B9655AA701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76"/>
          <a:stretch/>
        </p:blipFill>
        <p:spPr bwMode="auto">
          <a:xfrm>
            <a:off x="6096000" y="1375676"/>
            <a:ext cx="5429250" cy="5008194"/>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F9240E47-F440-4AF1-9E77-F78870893A86}"/>
              </a:ext>
            </a:extLst>
          </p:cNvPr>
          <p:cNvSpPr/>
          <p:nvPr/>
        </p:nvSpPr>
        <p:spPr>
          <a:xfrm>
            <a:off x="6263233" y="6126695"/>
            <a:ext cx="258865" cy="269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90431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a:blip r:embed="rId3"/>
          <a:stretch>
            <a:fillRect/>
          </a:stretch>
        </p:blipFill>
        <p:spPr>
          <a:xfrm>
            <a:off x="7079615" y="1441450"/>
            <a:ext cx="5227955" cy="5416550"/>
          </a:xfrm>
          <a:prstGeom prst="rect">
            <a:avLst/>
          </a:prstGeom>
        </p:spPr>
      </p:pic>
      <p:sp>
        <p:nvSpPr>
          <p:cNvPr id="3" name="Заголовок 2"/>
          <p:cNvSpPr>
            <a:spLocks noGrp="1"/>
          </p:cNvSpPr>
          <p:nvPr>
            <p:ph type="title"/>
          </p:nvPr>
        </p:nvSpPr>
        <p:spPr>
          <a:xfrm>
            <a:off x="733485" y="484415"/>
            <a:ext cx="10566837" cy="498598"/>
          </a:xfrm>
        </p:spPr>
        <p:txBody>
          <a:bodyPr/>
          <a:lstStyle/>
          <a:p>
            <a:r>
              <a:rPr lang="ru-RU" dirty="0"/>
              <a:t>ВЗАИМОДЕЙСТВИЕ В РАМКАХ КУРСА</a:t>
            </a:r>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7" name="TextBox 6"/>
          <p:cNvSpPr txBox="1"/>
          <p:nvPr/>
        </p:nvSpPr>
        <p:spPr>
          <a:xfrm>
            <a:off x="619912" y="1257476"/>
            <a:ext cx="9753119" cy="3753485"/>
          </a:xfrm>
          <a:prstGeom prst="rect">
            <a:avLst/>
          </a:prstGeom>
          <a:noFill/>
        </p:spPr>
        <p:txBody>
          <a:bodyPr wrap="square">
            <a:spAutoFit/>
          </a:bodyPr>
          <a:lstStyle/>
          <a:p>
            <a:r>
              <a:rPr lang="ru-RU" sz="2800" b="1" dirty="0"/>
              <a:t>Курс в </a:t>
            </a:r>
            <a:r>
              <a:rPr lang="en-US" sz="2800" b="1" dirty="0"/>
              <a:t> GIT</a:t>
            </a:r>
            <a:r>
              <a:rPr lang="ru-RU" sz="2800" b="1" dirty="0"/>
              <a:t> </a:t>
            </a:r>
            <a:r>
              <a:rPr lang="en-US" sz="2800" b="1" dirty="0">
                <a:hlinkClick r:id="rId4"/>
              </a:rPr>
              <a:t>https://github.com/HerrEnot/MISIS_202</a:t>
            </a:r>
            <a:r>
              <a:rPr lang="ru-RU" altLang="en-US" sz="2800" b="1" dirty="0">
                <a:hlinkClick r:id="rId4"/>
              </a:rPr>
              <a:t>4</a:t>
            </a:r>
            <a:r>
              <a:rPr lang="en-US" sz="2800" b="1" dirty="0">
                <a:hlinkClick r:id="rId4"/>
              </a:rPr>
              <a:t>/</a:t>
            </a:r>
            <a:endParaRPr lang="ru-RU" sz="2800" b="1" dirty="0"/>
          </a:p>
          <a:p>
            <a:endParaRPr lang="en-US" b="1" dirty="0">
              <a:solidFill>
                <a:srgbClr val="442C41"/>
              </a:solidFill>
            </a:endParaRPr>
          </a:p>
          <a:p>
            <a:r>
              <a:rPr lang="ru-RU" sz="2800" b="1" dirty="0">
                <a:solidFill>
                  <a:srgbClr val="442C41"/>
                </a:solidFill>
              </a:rPr>
              <a:t>Курс Дополнительный  </a:t>
            </a:r>
            <a:r>
              <a:rPr lang="en-US" sz="2800" b="1" dirty="0">
                <a:solidFill>
                  <a:srgbClr val="475DEC"/>
                </a:solidFill>
                <a:hlinkClick r:id="rId5"/>
              </a:rPr>
              <a:t>https://stepik.org/course/3356/syllabus</a:t>
            </a:r>
            <a:endParaRPr lang="ru-RU" sz="2800" b="1" dirty="0">
              <a:solidFill>
                <a:srgbClr val="475DEC"/>
              </a:solidFill>
            </a:endParaRPr>
          </a:p>
          <a:p>
            <a:endParaRPr lang="en-US" sz="2000" b="1" dirty="0"/>
          </a:p>
          <a:p>
            <a:r>
              <a:rPr lang="ru-RU" sz="3200" b="1" dirty="0"/>
              <a:t>Контакты:</a:t>
            </a:r>
            <a:endParaRPr lang="ru-RU" sz="2800" b="1" i="0" dirty="0">
              <a:effectLst/>
            </a:endParaRPr>
          </a:p>
          <a:p>
            <a:r>
              <a:rPr lang="ru-RU" sz="2800" b="1" dirty="0"/>
              <a:t>Воробьев Даниил</a:t>
            </a:r>
            <a:endParaRPr lang="en-US" sz="2800" b="1" i="0" dirty="0">
              <a:effectLst/>
            </a:endParaRPr>
          </a:p>
          <a:p>
            <a:r>
              <a:rPr lang="en-US" sz="2800" b="1" i="0" dirty="0">
                <a:effectLst/>
                <a:hlinkClick r:id="rId6"/>
              </a:rPr>
              <a:t>vorobyevdaniel@gmail.com</a:t>
            </a:r>
            <a:endParaRPr lang="ru-RU" sz="2800" b="1" i="0" dirty="0">
              <a:effectLst/>
            </a:endParaRPr>
          </a:p>
          <a:p>
            <a:r>
              <a:rPr lang="en-US" sz="2800" b="1" dirty="0"/>
              <a:t>@DanielVorobyev</a:t>
            </a:r>
            <a:endParaRPr lang="ru-RU" sz="2800" b="1" dirty="0"/>
          </a:p>
        </p:txBody>
      </p:sp>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1217053"/>
            <a:ext cx="12192000" cy="3947375"/>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443" name="Google Shape;443;p28"/>
          <p:cNvSpPr txBox="1">
            <a:spLocks noGrp="1"/>
          </p:cNvSpPr>
          <p:nvPr>
            <p:ph type="title"/>
          </p:nvPr>
        </p:nvSpPr>
        <p:spPr>
          <a:xfrm>
            <a:off x="361649" y="50823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dirty="0"/>
              <a:t>Хорошие книги</a:t>
            </a:r>
            <a:endParaRPr dirty="0"/>
          </a:p>
        </p:txBody>
      </p:sp>
      <p:pic>
        <p:nvPicPr>
          <p:cNvPr id="444" name="Google Shape;444;p28" descr="cdn1.ozone.ru/multimedia/1002207318.jpg"/>
          <p:cNvPicPr preferRelativeResize="0"/>
          <p:nvPr/>
        </p:nvPicPr>
        <p:blipFill rotWithShape="1">
          <a:blip r:embed="rId3"/>
          <a:srcRect/>
          <a:stretch>
            <a:fillRect/>
          </a:stretch>
        </p:blipFill>
        <p:spPr>
          <a:xfrm>
            <a:off x="261359" y="1478930"/>
            <a:ext cx="2388637" cy="3475468"/>
          </a:xfrm>
          <a:prstGeom prst="rect">
            <a:avLst/>
          </a:prstGeom>
          <a:noFill/>
          <a:ln>
            <a:noFill/>
          </a:ln>
        </p:spPr>
      </p:pic>
      <p:sp>
        <p:nvSpPr>
          <p:cNvPr id="445" name="Google Shape;445;p28"/>
          <p:cNvSpPr/>
          <p:nvPr/>
        </p:nvSpPr>
        <p:spPr>
          <a:xfrm>
            <a:off x="283052" y="5338623"/>
            <a:ext cx="18545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Изучаем питон</a:t>
            </a: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Марк Лутц</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46" name="Google Shape;446;p28" descr="Высоконагруженные приложения. Программирование, масштабирование, поддержка  ПИТЕР 5667242 купить за 2364 ₽ в интернет-магазине Wildberries"/>
          <p:cNvPicPr preferRelativeResize="0"/>
          <p:nvPr/>
        </p:nvPicPr>
        <p:blipFill rotWithShape="1">
          <a:blip r:embed="rId4"/>
          <a:srcRect/>
          <a:stretch>
            <a:fillRect/>
          </a:stretch>
        </p:blipFill>
        <p:spPr>
          <a:xfrm>
            <a:off x="3026516" y="1478929"/>
            <a:ext cx="2960849" cy="3475469"/>
          </a:xfrm>
          <a:prstGeom prst="rect">
            <a:avLst/>
          </a:prstGeom>
          <a:noFill/>
          <a:ln>
            <a:noFill/>
          </a:ln>
        </p:spPr>
      </p:pic>
      <p:sp>
        <p:nvSpPr>
          <p:cNvPr id="447" name="Google Shape;447;p28"/>
          <p:cNvSpPr/>
          <p:nvPr/>
        </p:nvSpPr>
        <p:spPr>
          <a:xfrm>
            <a:off x="3192683" y="5338623"/>
            <a:ext cx="25420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Высоконагруженные приложения</a:t>
            </a: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Мартин Клеппман</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48" name="Google Shape;448;p28" descr="Отчаянные аккаунт-менеджеры. Как работать с клиентами без стресса и  проблем. Настольная книга аккаунт-менеджера, менеджера проектов и  фрилансера (Шпирт Б.) - купить книгу с доставкой в интернет-магазине  «Читай-город». ISBN: 978-5-9614-6875-5"/>
          <p:cNvPicPr preferRelativeResize="0"/>
          <p:nvPr/>
        </p:nvPicPr>
        <p:blipFill rotWithShape="1">
          <a:blip r:embed="rId5"/>
          <a:srcRect/>
          <a:stretch>
            <a:fillRect/>
          </a:stretch>
        </p:blipFill>
        <p:spPr>
          <a:xfrm>
            <a:off x="6363885" y="1478930"/>
            <a:ext cx="2419674" cy="3475468"/>
          </a:xfrm>
          <a:prstGeom prst="rect">
            <a:avLst/>
          </a:prstGeom>
          <a:noFill/>
          <a:ln>
            <a:noFill/>
          </a:ln>
        </p:spPr>
      </p:pic>
      <p:sp>
        <p:nvSpPr>
          <p:cNvPr id="449" name="Google Shape;449;p28"/>
          <p:cNvSpPr/>
          <p:nvPr/>
        </p:nvSpPr>
        <p:spPr>
          <a:xfrm>
            <a:off x="6404463" y="5338623"/>
            <a:ext cx="24803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Отчаянные аккаунт-менеджеры</a:t>
            </a: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Борис Шпирт</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50" name="Google Shape;450;p28" descr="Книга Data Science. Инсайдерская информация для новичков"/>
          <p:cNvPicPr preferRelativeResize="0"/>
          <p:nvPr/>
        </p:nvPicPr>
        <p:blipFill rotWithShape="1">
          <a:blip r:embed="rId6"/>
          <a:srcRect/>
          <a:stretch>
            <a:fillRect/>
          </a:stretch>
        </p:blipFill>
        <p:spPr>
          <a:xfrm>
            <a:off x="9118554" y="1478929"/>
            <a:ext cx="2762250" cy="3475469"/>
          </a:xfrm>
          <a:prstGeom prst="rect">
            <a:avLst/>
          </a:prstGeom>
          <a:noFill/>
          <a:ln>
            <a:noFill/>
          </a:ln>
        </p:spPr>
      </p:pic>
      <p:sp>
        <p:nvSpPr>
          <p:cNvPr id="451" name="Google Shape;451;p28"/>
          <p:cNvSpPr/>
          <p:nvPr/>
        </p:nvSpPr>
        <p:spPr>
          <a:xfrm>
            <a:off x="9425758" y="5338623"/>
            <a:ext cx="2848948"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Data Science. </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Кэти О’Нил, Рэйчел Шатт</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br>
              <a:rPr lang="ru-RU" sz="2000" b="1">
                <a:solidFill>
                  <a:schemeClr val="dk1"/>
                </a:solidFill>
                <a:latin typeface="Arial" panose="020B0604020202020204"/>
                <a:ea typeface="Arial" panose="020B0604020202020204"/>
                <a:cs typeface="Arial" panose="020B0604020202020204"/>
                <a:sym typeface="Arial" panose="020B0604020202020204"/>
              </a:rPr>
            </a:br>
            <a:endParaRPr sz="2000" b="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21069" y="3935482"/>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6 </a:t>
            </a:r>
          </a:p>
          <a:p>
            <a:pPr>
              <a:lnSpc>
                <a:spcPct val="90000"/>
              </a:lnSpc>
            </a:pPr>
            <a:r>
              <a:rPr lang="ru-RU" sz="4800" dirty="0">
                <a:solidFill>
                  <a:schemeClr val="bg1"/>
                </a:solidFill>
                <a:latin typeface="Croc" panose="020B0502020203020203" pitchFamily="34" charset="0"/>
              </a:rPr>
              <a:t>Инструменты</a:t>
            </a:r>
            <a:r>
              <a:rPr lang="en-US" sz="4800" dirty="0">
                <a:solidFill>
                  <a:schemeClr val="bg1"/>
                </a:solidFill>
                <a:latin typeface="Croc" panose="020B0502020203020203" pitchFamily="34" charset="0"/>
              </a:rPr>
              <a:t> </a:t>
            </a:r>
          </a:p>
          <a:p>
            <a:pPr>
              <a:lnSpc>
                <a:spcPct val="90000"/>
              </a:lnSpc>
            </a:pPr>
            <a:endParaRPr lang="ru-RU" sz="4800" dirty="0">
              <a:solidFill>
                <a:schemeClr val="bg1"/>
              </a:solidFill>
              <a:latin typeface="Croc" panose="020B050202020302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8893" y="854274"/>
            <a:ext cx="3943107" cy="3883363"/>
          </a:xfrm>
          <a:prstGeom prst="rect">
            <a:avLst/>
          </a:prstGeom>
        </p:spPr>
      </p:pic>
      <p:sp>
        <p:nvSpPr>
          <p:cNvPr id="82" name="Рисунок 5"/>
          <p:cNvSpPr>
            <a:spLocks noChangeAspect="1"/>
          </p:cNvSpPr>
          <p:nvPr/>
        </p:nvSpPr>
        <p:spPr>
          <a:xfrm>
            <a:off x="4422296" y="458387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6" name="Заголовок 5"/>
          <p:cNvSpPr>
            <a:spLocks noGrp="1"/>
          </p:cNvSpPr>
          <p:nvPr>
            <p:ph type="title"/>
          </p:nvPr>
        </p:nvSpPr>
        <p:spPr>
          <a:xfrm>
            <a:off x="2183154" y="854274"/>
            <a:ext cx="10566837" cy="609398"/>
          </a:xfrm>
        </p:spPr>
        <p:txBody>
          <a:bodyPr/>
          <a:lstStyle/>
          <a:p>
            <a:r>
              <a:rPr lang="en-US" sz="4400" dirty="0">
                <a:solidFill>
                  <a:schemeClr val="bg1"/>
                </a:solidFill>
              </a:rPr>
              <a:t>CALL TO ACTION</a:t>
            </a:r>
            <a:endParaRPr lang="ru-RU" sz="4400" dirty="0">
              <a:solidFill>
                <a:schemeClr val="bg1"/>
              </a:solidFill>
            </a:endParaRPr>
          </a:p>
        </p:txBody>
      </p:sp>
      <p:sp>
        <p:nvSpPr>
          <p:cNvPr id="11" name="TextBox 10"/>
          <p:cNvSpPr txBox="1"/>
          <p:nvPr/>
        </p:nvSpPr>
        <p:spPr>
          <a:xfrm>
            <a:off x="1143248" y="1804914"/>
            <a:ext cx="7105645" cy="4524315"/>
          </a:xfrm>
          <a:prstGeom prst="rect">
            <a:avLst/>
          </a:prstGeom>
          <a:noFill/>
        </p:spPr>
        <p:txBody>
          <a:bodyPr wrap="square" lIns="0" rtlCol="0">
            <a:spAutoFit/>
          </a:bodyPr>
          <a:lstStyle/>
          <a:p>
            <a:pPr>
              <a:lnSpc>
                <a:spcPct val="90000"/>
              </a:lnSpc>
            </a:pPr>
            <a:r>
              <a:rPr lang="ru-RU" sz="3200" dirty="0">
                <a:solidFill>
                  <a:schemeClr val="bg1"/>
                </a:solidFill>
                <a:latin typeface="Croc" panose="020B0502020203020203" pitchFamily="34" charset="0"/>
              </a:rPr>
              <a:t>Давайте посмотрим на работу с </a:t>
            </a:r>
            <a:r>
              <a:rPr lang="en-US" sz="3200" dirty="0">
                <a:solidFill>
                  <a:schemeClr val="bg1"/>
                </a:solidFill>
                <a:latin typeface="Croc" panose="020B0502020203020203" pitchFamily="34" charset="0"/>
              </a:rPr>
              <a:t>Python </a:t>
            </a:r>
            <a:r>
              <a:rPr lang="ru-RU" sz="3200" dirty="0">
                <a:solidFill>
                  <a:schemeClr val="bg1"/>
                </a:solidFill>
                <a:latin typeface="Croc" panose="020B0502020203020203" pitchFamily="34" charset="0"/>
              </a:rPr>
              <a:t>и различные инструменты</a:t>
            </a:r>
          </a:p>
          <a:p>
            <a:pPr>
              <a:lnSpc>
                <a:spcPct val="90000"/>
              </a:lnSpc>
            </a:pP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Terminal</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Anaconda</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WSL</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bash</a:t>
            </a: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Sublime</a:t>
            </a:r>
          </a:p>
          <a:p>
            <a:pPr marL="457200" indent="-457200">
              <a:lnSpc>
                <a:spcPct val="90000"/>
              </a:lnSpc>
              <a:buFont typeface="Arial" panose="020B0604020202020204" pitchFamily="34" charset="0"/>
              <a:buChar char="•"/>
            </a:pPr>
            <a:r>
              <a:rPr lang="en-US" sz="3200" dirty="0" err="1">
                <a:solidFill>
                  <a:schemeClr val="bg1"/>
                </a:solidFill>
                <a:latin typeface="Croc" panose="020B0502020203020203" pitchFamily="34" charset="0"/>
              </a:rPr>
              <a:t>Jupyter</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p:cNvPicPr>
            <a:picLocks noChangeAspect="1"/>
          </p:cNvPicPr>
          <p:nvPr/>
        </p:nvPicPr>
        <p:blipFill rotWithShape="1">
          <a:blip r:embed="rId3" r:link="rId5">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4225" y="-2541908"/>
            <a:ext cx="5483077" cy="5400000"/>
          </a:xfrm>
          <a:prstGeom prst="rect">
            <a:avLst/>
          </a:prstGeom>
        </p:spPr>
      </p:pic>
      <p:sp>
        <p:nvSpPr>
          <p:cNvPr id="19" name="TextBox 18"/>
          <p:cNvSpPr txBox="1"/>
          <p:nvPr/>
        </p:nvSpPr>
        <p:spPr>
          <a:xfrm>
            <a:off x="596019" y="4137849"/>
            <a:ext cx="8499475" cy="1421928"/>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2</a:t>
            </a:r>
            <a:r>
              <a:rPr lang="en-US" sz="4800" dirty="0">
                <a:solidFill>
                  <a:schemeClr val="bg1"/>
                </a:solidFill>
                <a:latin typeface="Croc" panose="020B0502020203020203" pitchFamily="34" charset="0"/>
              </a:rPr>
              <a:t> </a:t>
            </a:r>
          </a:p>
          <a:p>
            <a:pPr>
              <a:lnSpc>
                <a:spcPct val="90000"/>
              </a:lnSpc>
            </a:pPr>
            <a:r>
              <a:rPr lang="ru-RU" sz="4800" dirty="0">
                <a:solidFill>
                  <a:schemeClr val="bg1"/>
                </a:solidFill>
                <a:latin typeface="Croc" panose="020B0502020203020203" pitchFamily="34" charset="0"/>
                <a:sym typeface="Arial" panose="020B0604020202020204"/>
              </a:rPr>
              <a:t>Аналитика Данных</a:t>
            </a:r>
            <a:endParaRPr lang="ru-RU" sz="4800" dirty="0">
              <a:solidFill>
                <a:schemeClr val="bg1"/>
              </a:solidFill>
              <a:latin typeface="Croc" panose="020B0502020203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4098" name="Picture 2" descr="Full view">
            <a:extLst>
              <a:ext uri="{FF2B5EF4-FFF2-40B4-BE49-F238E27FC236}">
                <a16:creationId xmlns:a16="http://schemas.microsoft.com/office/drawing/2014/main" id="{BEE53FB3-EF2E-4DDB-930A-646B8DEEA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57375"/>
            <a:ext cx="64770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97" name="Рисунок 9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771" y="5567778"/>
            <a:ext cx="3943107" cy="3883363"/>
          </a:xfrm>
          <a:prstGeom prst="rect">
            <a:avLst/>
          </a:prstGeom>
        </p:spPr>
      </p:pic>
      <p:sp>
        <p:nvSpPr>
          <p:cNvPr id="3" name="Заголовок 2"/>
          <p:cNvSpPr>
            <a:spLocks noGrp="1"/>
          </p:cNvSpPr>
          <p:nvPr>
            <p:ph type="title"/>
          </p:nvPr>
        </p:nvSpPr>
        <p:spPr>
          <a:xfrm>
            <a:off x="586001" y="474130"/>
            <a:ext cx="10566837" cy="498598"/>
          </a:xfrm>
        </p:spPr>
        <p:txBody>
          <a:bodyPr/>
          <a:lstStyle/>
          <a:p>
            <a:r>
              <a:rPr lang="ru-RU" b="0" dirty="0">
                <a:solidFill>
                  <a:schemeClr val="bg1"/>
                </a:solidFill>
              </a:rPr>
              <a:t>Чем занимаются аналитики данных?</a:t>
            </a:r>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5" name="TextBox 4"/>
          <p:cNvSpPr txBox="1"/>
          <p:nvPr/>
        </p:nvSpPr>
        <p:spPr>
          <a:xfrm>
            <a:off x="586001" y="1028343"/>
            <a:ext cx="5128999" cy="4247317"/>
          </a:xfrm>
          <a:prstGeom prst="rect">
            <a:avLst/>
          </a:prstGeom>
          <a:noFill/>
        </p:spPr>
        <p:txBody>
          <a:bodyPr wrap="square" lIns="0" rtlCol="0">
            <a:spAutoFit/>
          </a:bodyPr>
          <a:lstStyle/>
          <a:p>
            <a:r>
              <a:rPr lang="ru-RU" dirty="0">
                <a:solidFill>
                  <a:schemeClr val="bg1"/>
                </a:solidFill>
                <a:latin typeface="Croc" panose="020B0502020203020203" pitchFamily="34" charset="0"/>
              </a:rPr>
              <a:t>Аналитик данных извлекает из данных смысл: структурирует их, формулирует и проверяет гипотезы, находит закономерности и делает выводы. Его работа помогает принимать решения в бизнесе, управлении и науке. </a:t>
            </a:r>
          </a:p>
          <a:p>
            <a:endParaRPr lang="ru-RU" dirty="0">
              <a:solidFill>
                <a:schemeClr val="bg1"/>
              </a:solidFill>
              <a:latin typeface="Croc" panose="020B0502020203020203" pitchFamily="34" charset="0"/>
            </a:endParaRPr>
          </a:p>
          <a:p>
            <a:r>
              <a:rPr lang="ru-RU" dirty="0">
                <a:solidFill>
                  <a:schemeClr val="bg1"/>
                </a:solidFill>
                <a:latin typeface="Croc" panose="020B0502020203020203" pitchFamily="34" charset="0"/>
              </a:rPr>
              <a:t>Аналитик данных — важный участник бизнеса, потому что обеспечивает уверенность в принятии решений. Создавать новый продукт очень дорого, а ошибка при внедрении новой функции может стоить компании репутации и прибыли. Дата-аналитики проводят А/B-тесты и строят модели, чтобы проверить, как пользователи или клиенты реагируют на нововведения, и оценить перспективы того или иного проекта.</a:t>
            </a:r>
          </a:p>
        </p:txBody>
      </p:sp>
      <p:sp>
        <p:nvSpPr>
          <p:cNvPr id="76" name="TextBox 75"/>
          <p:cNvSpPr txBox="1"/>
          <p:nvPr/>
        </p:nvSpPr>
        <p:spPr>
          <a:xfrm>
            <a:off x="6361205" y="1119694"/>
            <a:ext cx="5258789" cy="646331"/>
          </a:xfrm>
          <a:prstGeom prst="rect">
            <a:avLst/>
          </a:prstGeom>
          <a:noFill/>
        </p:spPr>
        <p:txBody>
          <a:bodyPr wrap="square" lIns="0" rtlCol="0">
            <a:spAutoFit/>
          </a:bodyPr>
          <a:lstStyle/>
          <a:p>
            <a:r>
              <a:rPr lang="ru-RU" b="1" dirty="0">
                <a:solidFill>
                  <a:schemeClr val="bg1"/>
                </a:solidFill>
                <a:latin typeface="Croc" panose="020B0502020203020203" pitchFamily="34" charset="0"/>
              </a:rPr>
              <a:t>Чтобы делать свою работу хорошо, аналитик должен понимать бизнес-процессы.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panose="020B0604020202020204"/>
                <a:ea typeface="Arial" panose="020B0604020202020204"/>
                <a:cs typeface="Arial" panose="020B0604020202020204"/>
                <a:sym typeface="Arial" panose="020B0604020202020204"/>
              </a:rPr>
              <a:t>Поместите здесь ваш текст</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3" name="Google Shape;153;p7"/>
          <p:cNvSpPr txBox="1"/>
          <p:nvPr/>
        </p:nvSpPr>
        <p:spPr>
          <a:xfrm>
            <a:off x="291100" y="801226"/>
            <a:ext cx="11609799" cy="451914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19900" b="1" dirty="0">
                <a:solidFill>
                  <a:srgbClr val="171616"/>
                </a:solidFill>
                <a:latin typeface="Arial" panose="020B0604020202020204"/>
                <a:ea typeface="Arial" panose="020B0604020202020204"/>
                <a:cs typeface="Arial" panose="020B0604020202020204"/>
                <a:sym typeface="Arial" panose="020B0604020202020204"/>
              </a:rPr>
              <a:t>DA </a:t>
            </a:r>
            <a:r>
              <a:rPr lang="ru-RU" sz="19900" b="1" dirty="0" err="1">
                <a:solidFill>
                  <a:srgbClr val="171616"/>
                </a:solidFill>
                <a:latin typeface="Arial" panose="020B0604020202020204"/>
                <a:ea typeface="Arial" panose="020B0604020202020204"/>
                <a:cs typeface="Arial" panose="020B0604020202020204"/>
                <a:sym typeface="Arial" panose="020B0604020202020204"/>
              </a:rPr>
              <a:t>vs</a:t>
            </a:r>
            <a:r>
              <a:rPr lang="ru-RU" sz="19900" b="1" dirty="0">
                <a:solidFill>
                  <a:srgbClr val="171616"/>
                </a:solidFill>
                <a:latin typeface="Arial" panose="020B0604020202020204"/>
                <a:ea typeface="Arial" panose="020B0604020202020204"/>
                <a:cs typeface="Arial" panose="020B0604020202020204"/>
                <a:sym typeface="Arial" panose="020B0604020202020204"/>
              </a:rPr>
              <a:t> DS</a:t>
            </a:r>
          </a:p>
          <a:p>
            <a:pPr marL="0" marR="0" lvl="0" indent="0" algn="ctr" rtl="0">
              <a:spcBef>
                <a:spcPts val="1000"/>
              </a:spcBef>
              <a:spcAft>
                <a:spcPts val="1000"/>
              </a:spcAft>
              <a:buNone/>
            </a:pPr>
            <a:r>
              <a:rPr lang="ru-RU" sz="7200" dirty="0" err="1">
                <a:solidFill>
                  <a:srgbClr val="171616"/>
                </a:solidFill>
                <a:latin typeface="Arial" panose="020B0604020202020204"/>
                <a:ea typeface="Arial" panose="020B0604020202020204"/>
                <a:cs typeface="Arial" panose="020B0604020202020204"/>
                <a:sym typeface="Arial" panose="020B0604020202020204"/>
              </a:rPr>
              <a:t>Fight</a:t>
            </a:r>
            <a:r>
              <a:rPr lang="ru-RU" sz="7200" dirty="0">
                <a:solidFill>
                  <a:srgbClr val="171616"/>
                </a:solidFill>
                <a:latin typeface="Arial" panose="020B0604020202020204"/>
                <a:ea typeface="Arial" panose="020B0604020202020204"/>
                <a:cs typeface="Arial" panose="020B0604020202020204"/>
                <a:sym typeface="Arial" panose="020B0604020202020204"/>
              </a:rPr>
              <a:t>!</a:t>
            </a:r>
            <a:endParaRPr sz="123400" b="1" dirty="0">
              <a:solidFill>
                <a:srgbClr val="171616"/>
              </a:solidFill>
              <a:latin typeface="Arial" panose="020B0604020202020204"/>
              <a:ea typeface="Arial" panose="020B0604020202020204"/>
              <a:cs typeface="Arial" panose="020B0604020202020204"/>
              <a:sym typeface="Arial" panose="020B0604020202020204"/>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 name="Google Shape;162;p8"/>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8"/>
          <p:cNvSpPr txBox="1">
            <a:spLocks noGrp="1"/>
          </p:cNvSpPr>
          <p:nvPr>
            <p:ph type="title"/>
          </p:nvPr>
        </p:nvSpPr>
        <p:spPr>
          <a:xfrm>
            <a:off x="3248050" y="15298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b="0" dirty="0">
                <a:solidFill>
                  <a:schemeClr val="lt1"/>
                </a:solidFill>
              </a:rPr>
              <a:t>«DA или DS вот в чем вопрос…»</a:t>
            </a:r>
          </a:p>
        </p:txBody>
      </p:sp>
      <p:sp>
        <p:nvSpPr>
          <p:cNvPr id="164" name="Google Shape;164;p8"/>
          <p:cNvSpPr txBox="1"/>
          <p:nvPr/>
        </p:nvSpPr>
        <p:spPr>
          <a:xfrm>
            <a:off x="511354" y="1939739"/>
            <a:ext cx="5324100" cy="431396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Отличное знание предметной области</a:t>
            </a:r>
            <a:endParaRPr sz="2400" b="1"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1000"/>
              </a:spcBef>
              <a:spcAft>
                <a:spcPts val="0"/>
              </a:spcAft>
              <a:buClr>
                <a:srgbClr val="FFFFFF"/>
              </a:buClr>
              <a:buSzPts val="2400"/>
              <a:buFont typeface="Arial" panose="020B0604020202020204"/>
              <a:buChar char="•"/>
            </a:pPr>
            <a:r>
              <a:rPr lang="ru-RU" sz="2400" b="1" i="0" u="none" strike="noStrike" cap="none" dirty="0">
                <a:solidFill>
                  <a:schemeClr val="lt1"/>
                </a:solidFill>
                <a:latin typeface="Arial" panose="020B0604020202020204"/>
                <a:ea typeface="Arial" panose="020B0604020202020204"/>
                <a:cs typeface="Arial" panose="020B0604020202020204"/>
                <a:sym typeface="Arial" panose="020B0604020202020204"/>
              </a:rPr>
              <a:t>Знание особенностей ведения бизнеса</a:t>
            </a:r>
            <a:endParaRPr dirty="0"/>
          </a:p>
          <a:p>
            <a:pPr marL="342900" marR="0" lvl="0" indent="-342900" algn="l" rtl="0">
              <a:spcBef>
                <a:spcPts val="1000"/>
              </a:spcBef>
              <a:spcAft>
                <a:spcPts val="0"/>
              </a:spcAft>
              <a:buClr>
                <a:srgbClr val="FFFFFF"/>
              </a:buClr>
              <a:buSzPts val="2400"/>
              <a:buFont typeface="Arial" panose="020B0604020202020204"/>
              <a:buChar char="•"/>
            </a:pPr>
            <a:r>
              <a:rPr lang="ru-RU" sz="2400" b="1" i="0" dirty="0">
                <a:solidFill>
                  <a:schemeClr val="lt1"/>
                </a:solidFill>
                <a:latin typeface="Arial" panose="020B0604020202020204"/>
                <a:ea typeface="Arial" panose="020B0604020202020204"/>
                <a:cs typeface="Arial" panose="020B0604020202020204"/>
                <a:sym typeface="Arial" panose="020B0604020202020204"/>
              </a:rPr>
              <a:t>Знание статистики</a:t>
            </a:r>
            <a:endParaRPr dirty="0"/>
          </a:p>
          <a:p>
            <a:pPr marL="342900" marR="0" lvl="0" indent="-342900" algn="l" rtl="0">
              <a:spcBef>
                <a:spcPts val="1000"/>
              </a:spcBef>
              <a:spcAft>
                <a:spcPts val="0"/>
              </a:spcAft>
              <a:buClr>
                <a:srgbClr val="FFFFFF"/>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Python, </a:t>
            </a:r>
            <a:r>
              <a:rPr lang="ru-RU" sz="2400" b="1" dirty="0" err="1">
                <a:solidFill>
                  <a:schemeClr val="lt1"/>
                </a:solidFill>
                <a:latin typeface="Arial" panose="020B0604020202020204"/>
                <a:ea typeface="Arial" panose="020B0604020202020204"/>
                <a:cs typeface="Arial" panose="020B0604020202020204"/>
                <a:sym typeface="Arial" panose="020B0604020202020204"/>
              </a:rPr>
              <a:t>Pandas</a:t>
            </a:r>
            <a:r>
              <a:rPr lang="ru-RU" sz="2400" b="1" dirty="0">
                <a:solidFill>
                  <a:schemeClr val="lt1"/>
                </a:solidFill>
                <a:latin typeface="Arial" panose="020B0604020202020204"/>
                <a:ea typeface="Arial" panose="020B0604020202020204"/>
                <a:cs typeface="Arial" panose="020B0604020202020204"/>
                <a:sym typeface="Arial" panose="020B0604020202020204"/>
              </a:rPr>
              <a:t> и немного ML</a:t>
            </a:r>
            <a:endParaRPr sz="2400" b="1"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FFFFFF"/>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SQL, EXCEL</a:t>
            </a:r>
            <a:endParaRPr sz="2400" b="1" i="0"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00000"/>
              </a:lnSpc>
              <a:spcBef>
                <a:spcPts val="1000"/>
              </a:spcBef>
              <a:spcAft>
                <a:spcPts val="0"/>
              </a:spcAft>
              <a:buClr>
                <a:srgbClr val="FFFFFF"/>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190500" algn="l" rtl="0">
              <a:spcBef>
                <a:spcPts val="1000"/>
              </a:spcBef>
              <a:spcAft>
                <a:spcPts val="1000"/>
              </a:spcAft>
              <a:buClr>
                <a:schemeClr val="lt1"/>
              </a:buClr>
              <a:buSzPts val="2400"/>
              <a:buFont typeface="Arial" panose="020B0604020202020204"/>
              <a:buNone/>
            </a:pPr>
            <a:endParaRPr sz="24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8"/>
          <p:cNvSpPr txBox="1"/>
          <p:nvPr/>
        </p:nvSpPr>
        <p:spPr>
          <a:xfrm>
            <a:off x="6784720" y="1525729"/>
            <a:ext cx="5324100" cy="378561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Отличная</a:t>
            </a:r>
            <a:r>
              <a:rPr lang="ru-RU" sz="2400" b="1" i="0" dirty="0">
                <a:solidFill>
                  <a:schemeClr val="lt1"/>
                </a:solidFill>
                <a:latin typeface="Arial" panose="020B0604020202020204"/>
                <a:ea typeface="Arial" panose="020B0604020202020204"/>
                <a:cs typeface="Arial" panose="020B0604020202020204"/>
                <a:sym typeface="Arial" panose="020B0604020202020204"/>
              </a:rPr>
              <a:t> математическая подготовка</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i="0" dirty="0">
                <a:solidFill>
                  <a:schemeClr val="lt1"/>
                </a:solidFill>
                <a:latin typeface="Arial" panose="020B0604020202020204"/>
                <a:ea typeface="Arial" panose="020B0604020202020204"/>
                <a:cs typeface="Arial" panose="020B0604020202020204"/>
                <a:sym typeface="Arial" panose="020B0604020202020204"/>
              </a:rPr>
              <a:t> Умение программировать на Python, </a:t>
            </a:r>
            <a:r>
              <a:rPr lang="ru-RU" sz="2400" b="1" dirty="0">
                <a:solidFill>
                  <a:schemeClr val="lt1"/>
                </a:solidFill>
                <a:latin typeface="Arial" panose="020B0604020202020204"/>
                <a:ea typeface="Arial" panose="020B0604020202020204"/>
                <a:cs typeface="Arial" panose="020B0604020202020204"/>
                <a:sym typeface="Arial" panose="020B0604020202020204"/>
              </a:rPr>
              <a:t>SQL</a:t>
            </a:r>
            <a:r>
              <a:rPr lang="ru-RU" sz="2400" b="1" i="0" dirty="0">
                <a:solidFill>
                  <a:schemeClr val="lt1"/>
                </a:solidFill>
                <a:latin typeface="Arial" panose="020B0604020202020204"/>
                <a:ea typeface="Arial" panose="020B0604020202020204"/>
                <a:cs typeface="Arial" panose="020B0604020202020204"/>
                <a:sym typeface="Arial" panose="020B0604020202020204"/>
              </a:rPr>
              <a:t> и (Java/</a:t>
            </a:r>
            <a:r>
              <a:rPr lang="ru-RU" sz="2400" b="1" i="0" dirty="0" err="1">
                <a:solidFill>
                  <a:schemeClr val="lt1"/>
                </a:solidFill>
                <a:latin typeface="Arial" panose="020B0604020202020204"/>
                <a:ea typeface="Arial" panose="020B0604020202020204"/>
                <a:cs typeface="Arial" panose="020B0604020202020204"/>
                <a:sym typeface="Arial" panose="020B0604020202020204"/>
              </a:rPr>
              <a:t>Matlab</a:t>
            </a:r>
            <a:r>
              <a:rPr lang="ru-RU" sz="2400" b="1" dirty="0">
                <a:solidFill>
                  <a:schemeClr val="lt1"/>
                </a:solidFill>
                <a:latin typeface="Arial" panose="020B0604020202020204"/>
                <a:ea typeface="Arial" panose="020B0604020202020204"/>
                <a:cs typeface="Arial" panose="020B0604020202020204"/>
                <a:sym typeface="Arial" panose="020B0604020202020204"/>
              </a:rPr>
              <a:t>/</a:t>
            </a:r>
            <a:r>
              <a:rPr lang="ru-RU" sz="2400" b="1" i="0" dirty="0">
                <a:solidFill>
                  <a:schemeClr val="lt1"/>
                </a:solidFill>
                <a:latin typeface="Arial" panose="020B0604020202020204"/>
                <a:ea typeface="Arial" panose="020B0604020202020204"/>
                <a:cs typeface="Arial" panose="020B0604020202020204"/>
                <a:sym typeface="Arial" panose="020B0604020202020204"/>
              </a:rPr>
              <a:t>R/Scala)</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Отличное</a:t>
            </a:r>
            <a:r>
              <a:rPr lang="ru-RU" sz="2400" b="1" i="0" dirty="0">
                <a:solidFill>
                  <a:schemeClr val="lt1"/>
                </a:solidFill>
                <a:latin typeface="Arial" panose="020B0604020202020204"/>
                <a:ea typeface="Arial" panose="020B0604020202020204"/>
                <a:cs typeface="Arial" panose="020B0604020202020204"/>
                <a:sym typeface="Arial" panose="020B0604020202020204"/>
              </a:rPr>
              <a:t> знание методов и алгоритмов машинного обучения.  </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У</a:t>
            </a:r>
            <a:r>
              <a:rPr lang="ru-RU" sz="2400" b="1" i="0" dirty="0">
                <a:solidFill>
                  <a:schemeClr val="lt1"/>
                </a:solidFill>
                <a:latin typeface="Arial" panose="020B0604020202020204"/>
                <a:ea typeface="Arial" panose="020B0604020202020204"/>
                <a:cs typeface="Arial" panose="020B0604020202020204"/>
                <a:sym typeface="Arial" panose="020B0604020202020204"/>
              </a:rPr>
              <a:t>мение работать с большими данными (Big Data) — </a:t>
            </a:r>
            <a:r>
              <a:rPr lang="ru-RU" sz="2400" b="1" i="0" dirty="0" err="1">
                <a:solidFill>
                  <a:schemeClr val="lt1"/>
                </a:solidFill>
                <a:latin typeface="Arial" panose="020B0604020202020204"/>
                <a:ea typeface="Arial" panose="020B0604020202020204"/>
                <a:cs typeface="Arial" panose="020B0604020202020204"/>
                <a:sym typeface="Arial" panose="020B0604020202020204"/>
              </a:rPr>
              <a:t>Hadoop</a:t>
            </a:r>
            <a:r>
              <a:rPr lang="ru-RU" sz="2400" b="1" i="0" dirty="0">
                <a:solidFill>
                  <a:schemeClr val="lt1"/>
                </a:solidFill>
                <a:latin typeface="Arial" panose="020B0604020202020204"/>
                <a:ea typeface="Arial" panose="020B0604020202020204"/>
                <a:cs typeface="Arial" panose="020B0604020202020204"/>
                <a:sym typeface="Arial" panose="020B0604020202020204"/>
              </a:rPr>
              <a:t> и его друзья</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Хороший технический бэкграунд</a:t>
            </a:r>
            <a:endParaRPr sz="2400" b="1"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67" name="Google Shape;167;p8"/>
          <p:cNvSpPr txBox="1"/>
          <p:nvPr/>
        </p:nvSpPr>
        <p:spPr>
          <a:xfrm>
            <a:off x="1794931" y="1073829"/>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panose="020B0604020202020204"/>
                <a:ea typeface="Arial" panose="020B0604020202020204"/>
                <a:cs typeface="Arial" panose="020B0604020202020204"/>
                <a:sym typeface="Arial" panose="020B0604020202020204"/>
              </a:rPr>
              <a:t>Аналитик данных (DA)</a:t>
            </a:r>
          </a:p>
        </p:txBody>
      </p:sp>
      <p:sp>
        <p:nvSpPr>
          <p:cNvPr id="168" name="Google Shape;168;p8"/>
          <p:cNvSpPr txBox="1"/>
          <p:nvPr/>
        </p:nvSpPr>
        <p:spPr>
          <a:xfrm>
            <a:off x="8122498" y="983404"/>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panose="020B0604020202020204"/>
                <a:ea typeface="Arial" panose="020B0604020202020204"/>
                <a:cs typeface="Arial" panose="020B0604020202020204"/>
                <a:sym typeface="Arial" panose="020B0604020202020204"/>
              </a:rPr>
              <a:t>Дата-саентист (DS)</a:t>
            </a:r>
          </a:p>
        </p:txBody>
      </p:sp>
      <p:pic>
        <p:nvPicPr>
          <p:cNvPr id="3" name="Рисунок 2">
            <a:extLst>
              <a:ext uri="{FF2B5EF4-FFF2-40B4-BE49-F238E27FC236}">
                <a16:creationId xmlns:a16="http://schemas.microsoft.com/office/drawing/2014/main" id="{8567E04C-4628-4CFC-9DDF-B98A9132627A}"/>
              </a:ext>
            </a:extLst>
          </p:cNvPr>
          <p:cNvPicPr>
            <a:picLocks noChangeAspect="1"/>
          </p:cNvPicPr>
          <p:nvPr/>
        </p:nvPicPr>
        <p:blipFill>
          <a:blip r:embed="rId3"/>
          <a:stretch>
            <a:fillRect/>
          </a:stretch>
        </p:blipFill>
        <p:spPr>
          <a:xfrm>
            <a:off x="2079061" y="5103845"/>
            <a:ext cx="4267746" cy="16011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panose="020B0604020202020204"/>
                <a:ea typeface="Arial" panose="020B0604020202020204"/>
                <a:cs typeface="Arial" panose="020B0604020202020204"/>
                <a:sym typeface="Arial" panose="020B0604020202020204"/>
              </a:rPr>
              <a:t>Поместите здесь ваш текст</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3" name="Google Shape;153;p7"/>
          <p:cNvSpPr txBox="1"/>
          <p:nvPr/>
        </p:nvSpPr>
        <p:spPr>
          <a:xfrm>
            <a:off x="291100" y="801226"/>
            <a:ext cx="11609799" cy="43396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13800" b="1" dirty="0">
                <a:solidFill>
                  <a:srgbClr val="171616"/>
                </a:solidFill>
                <a:latin typeface="Arial" panose="020B0604020202020204"/>
                <a:ea typeface="Arial" panose="020B0604020202020204"/>
                <a:cs typeface="Arial" panose="020B0604020202020204"/>
                <a:sym typeface="Arial" panose="020B0604020202020204"/>
              </a:rPr>
              <a:t>Wait a minute!</a:t>
            </a:r>
            <a:endParaRPr sz="85700" b="1" dirty="0">
              <a:solidFill>
                <a:srgbClr val="171616"/>
              </a:solidFill>
              <a:latin typeface="Arial" panose="020B0604020202020204"/>
              <a:ea typeface="Arial" panose="020B0604020202020204"/>
              <a:cs typeface="Arial" panose="020B0604020202020204"/>
              <a:sym typeface="Arial" panose="020B0604020202020204"/>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7441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panose="020B0604020202020204"/>
                <a:ea typeface="Arial" panose="020B0604020202020204"/>
                <a:cs typeface="Arial" panose="020B0604020202020204"/>
                <a:sym typeface="Arial" panose="020B0604020202020204"/>
              </a:rPr>
              <a:t>Поместите здесь ваш текст</a:t>
            </a: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3" name="Google Shape;153;p7"/>
          <p:cNvSpPr txBox="1"/>
          <p:nvPr/>
        </p:nvSpPr>
        <p:spPr>
          <a:xfrm>
            <a:off x="291100" y="801226"/>
            <a:ext cx="11609799" cy="43396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13800" b="1" dirty="0">
                <a:solidFill>
                  <a:srgbClr val="171616"/>
                </a:solidFill>
                <a:latin typeface="Arial" panose="020B0604020202020204"/>
                <a:ea typeface="Arial" panose="020B0604020202020204"/>
                <a:cs typeface="Arial" panose="020B0604020202020204"/>
                <a:sym typeface="Arial" panose="020B0604020202020204"/>
              </a:rPr>
              <a:t> DA vs DS vs DE vs MLE</a:t>
            </a:r>
            <a:endParaRPr sz="85700" b="1" dirty="0">
              <a:solidFill>
                <a:srgbClr val="171616"/>
              </a:solidFill>
              <a:latin typeface="Arial" panose="020B0604020202020204"/>
              <a:ea typeface="Arial" panose="020B0604020202020204"/>
              <a:cs typeface="Arial" panose="020B0604020202020204"/>
              <a:sym typeface="Arial" panose="020B0604020202020204"/>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868857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F26E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40A1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3553</Words>
  <Application>Microsoft Office PowerPoint</Application>
  <PresentationFormat>Широкоэкранный</PresentationFormat>
  <Paragraphs>491</Paragraphs>
  <Slides>35</Slides>
  <Notes>34</Notes>
  <HiddenSlides>0</HiddenSlides>
  <MMClips>0</MMClips>
  <ScaleCrop>false</ScaleCrop>
  <HeadingPairs>
    <vt:vector size="8" baseType="variant">
      <vt:variant>
        <vt:lpstr>Использованные шрифты</vt:lpstr>
      </vt:variant>
      <vt:variant>
        <vt:i4>14</vt:i4>
      </vt:variant>
      <vt:variant>
        <vt:lpstr>Тема</vt:lpstr>
      </vt:variant>
      <vt:variant>
        <vt:i4>1</vt:i4>
      </vt:variant>
      <vt:variant>
        <vt:lpstr>Внедренные серверы OLE</vt:lpstr>
      </vt:variant>
      <vt:variant>
        <vt:i4>1</vt:i4>
      </vt:variant>
      <vt:variant>
        <vt:lpstr>Заголовки слайдов</vt:lpstr>
      </vt:variant>
      <vt:variant>
        <vt:i4>35</vt:i4>
      </vt:variant>
    </vt:vector>
  </HeadingPairs>
  <TitlesOfParts>
    <vt:vector size="51" baseType="lpstr">
      <vt:lpstr>-apple-system</vt:lpstr>
      <vt:lpstr>Arial</vt:lpstr>
      <vt:lpstr>Calibri</vt:lpstr>
      <vt:lpstr>Candara</vt:lpstr>
      <vt:lpstr>Circe Light</vt:lpstr>
      <vt:lpstr>Croc</vt:lpstr>
      <vt:lpstr>Croc Light</vt:lpstr>
      <vt:lpstr>inherit</vt:lpstr>
      <vt:lpstr>Merriweather</vt:lpstr>
      <vt:lpstr>Montserrat</vt:lpstr>
      <vt:lpstr>Roboto</vt:lpstr>
      <vt:lpstr>var(--header-font)</vt:lpstr>
      <vt:lpstr>var(--suisse-intl)</vt:lpstr>
      <vt:lpstr>William Text Pro</vt:lpstr>
      <vt:lpstr>Тема Office</vt:lpstr>
      <vt:lpstr>think-cell Slide</vt:lpstr>
      <vt:lpstr>Презентация PowerPoint</vt:lpstr>
      <vt:lpstr>Who is this guy? </vt:lpstr>
      <vt:lpstr>Презентация PowerPoint</vt:lpstr>
      <vt:lpstr>Презентация PowerPoint</vt:lpstr>
      <vt:lpstr>Чем занимаются аналитики данных?</vt:lpstr>
      <vt:lpstr>Презентация PowerPoint</vt:lpstr>
      <vt:lpstr>«DA или DS вот в чем вопрос…»</vt:lpstr>
      <vt:lpstr>Презентация PowerPoint</vt:lpstr>
      <vt:lpstr>Презентация PowerPoint</vt:lpstr>
      <vt:lpstr>Семья Data-профессий</vt:lpstr>
      <vt:lpstr>Задачи DA</vt:lpstr>
      <vt:lpstr>Summary Универсального солдата</vt:lpstr>
      <vt:lpstr>Что ждет работодатель или DA ближайшего будущего</vt:lpstr>
      <vt:lpstr>Что ждет работодатель или DA ближайшего будущего</vt:lpstr>
      <vt:lpstr>Презентация PowerPoint</vt:lpstr>
      <vt:lpstr>А ради чего мы тут собрались? </vt:lpstr>
      <vt:lpstr>Немного истории</vt:lpstr>
      <vt:lpstr>Философия питона</vt:lpstr>
      <vt:lpstr>Не только аналитика. Основные направления использования</vt:lpstr>
      <vt:lpstr>ML</vt:lpstr>
      <vt:lpstr>Презентация PowerPoint</vt:lpstr>
      <vt:lpstr>Три кита ML</vt:lpstr>
      <vt:lpstr>Самое известное заблуждение</vt:lpstr>
      <vt:lpstr>Карта ML</vt:lpstr>
      <vt:lpstr>Презентация PowerPoint</vt:lpstr>
      <vt:lpstr>МЕСТО УЧЕБНОЙ ДИСЦИПЛИНЫ</vt:lpstr>
      <vt:lpstr>ТРЕБОВАНИЯ К УРОВНЮ ОСВОЕНИЯ СОДЕРЖАНИЯ ДИСЦИПЛИНЫ </vt:lpstr>
      <vt:lpstr>ТЕМАТИЧЕСКИЙ ПЛАН ДИСЦИПЛИНЫ </vt:lpstr>
      <vt:lpstr>ПРИНЦИП ФОРМИРОВАНИЯ ИТОГОВОЙ ОЦЕНКИ </vt:lpstr>
      <vt:lpstr>Политика по ИИ</vt:lpstr>
      <vt:lpstr>Политика по ИИ</vt:lpstr>
      <vt:lpstr>ВЗАИМОДЕЙСТВИЕ В РАМКАХ КУРСА</vt:lpstr>
      <vt:lpstr>Хорошие книги</vt:lpstr>
      <vt:lpstr>Презентация PowerPoint</vt:lpstr>
      <vt:lpstr>CALL TO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Akazhanov Timur</dc:creator>
  <cp:lastModifiedBy>Даниил Воробьев</cp:lastModifiedBy>
  <cp:revision>135</cp:revision>
  <dcterms:created xsi:type="dcterms:W3CDTF">2021-02-18T09:00:00Z</dcterms:created>
  <dcterms:modified xsi:type="dcterms:W3CDTF">2025-10-23T11:43:39Z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EEB715C3CCAF4571A904F686A388CBEE_12</vt:lpwstr>
  </property>
  <property fmtid="{D5CDD505-2E9C-101B-9397-08002B2CF9AE}" pid="3" name="KSOProductBuildVer">
    <vt:lpwstr>1049-12.2.0.18607</vt:lpwstr>
  </property>
</Properties>
</file>